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8"/>
  </p:notesMasterIdLst>
  <p:handoutMasterIdLst>
    <p:handoutMasterId r:id="rId19"/>
  </p:handoutMasterIdLst>
  <p:sldIdLst>
    <p:sldId id="256" r:id="rId2"/>
    <p:sldId id="310" r:id="rId3"/>
    <p:sldId id="314" r:id="rId4"/>
    <p:sldId id="321" r:id="rId5"/>
    <p:sldId id="322" r:id="rId6"/>
    <p:sldId id="316" r:id="rId7"/>
    <p:sldId id="317" r:id="rId8"/>
    <p:sldId id="326" r:id="rId9"/>
    <p:sldId id="327" r:id="rId10"/>
    <p:sldId id="323" r:id="rId11"/>
    <p:sldId id="319" r:id="rId12"/>
    <p:sldId id="330" r:id="rId13"/>
    <p:sldId id="329" r:id="rId14"/>
    <p:sldId id="328" r:id="rId15"/>
    <p:sldId id="320" r:id="rId16"/>
    <p:sldId id="325" r:id="rId17"/>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A0A"/>
    <a:srgbClr val="7F6F5F"/>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2" autoAdjust="0"/>
    <p:restoredTop sz="89698" autoAdjust="0"/>
  </p:normalViewPr>
  <p:slideViewPr>
    <p:cSldViewPr>
      <p:cViewPr>
        <p:scale>
          <a:sx n="110" d="100"/>
          <a:sy n="110" d="100"/>
        </p:scale>
        <p:origin x="-164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08080-576C-4B97-81C9-41A8AC191040}" type="doc">
      <dgm:prSet loTypeId="urn:microsoft.com/office/officeart/2005/8/layout/hierarchy6" loCatId="hierarchy" qsTypeId="urn:microsoft.com/office/officeart/2005/8/quickstyle/simple2" qsCatId="simple" csTypeId="urn:microsoft.com/office/officeart/2005/8/colors/accent5_4" csCatId="accent5" phldr="1"/>
      <dgm:spPr/>
      <dgm:t>
        <a:bodyPr/>
        <a:lstStyle/>
        <a:p>
          <a:endParaRPr lang="en-CA"/>
        </a:p>
      </dgm:t>
    </dgm:pt>
    <dgm:pt modelId="{0BD8DF97-A59E-4107-BF3D-E45DF2C0850C}">
      <dgm:prSet phldrT="[Text]" custT="1"/>
      <dgm:spPr/>
      <dgm:t>
        <a:bodyPr/>
        <a:lstStyle/>
        <a:p>
          <a:r>
            <a:rPr lang="en-US" sz="3200" dirty="0" smtClean="0"/>
            <a:t>Goal</a:t>
          </a:r>
        </a:p>
      </dgm:t>
    </dgm:pt>
    <dgm:pt modelId="{1B78AEEA-6CCB-49FB-A9DB-82AC138B39EB}" type="parTrans" cxnId="{045AB071-D8FB-4BD0-B673-698C3FE74E09}">
      <dgm:prSet/>
      <dgm:spPr/>
      <dgm:t>
        <a:bodyPr/>
        <a:lstStyle/>
        <a:p>
          <a:endParaRPr lang="en-CA"/>
        </a:p>
      </dgm:t>
    </dgm:pt>
    <dgm:pt modelId="{2C657192-6E04-4D9E-A5AD-F26EF337CB3D}" type="sibTrans" cxnId="{045AB071-D8FB-4BD0-B673-698C3FE74E09}">
      <dgm:prSet/>
      <dgm:spPr/>
      <dgm:t>
        <a:bodyPr/>
        <a:lstStyle/>
        <a:p>
          <a:endParaRPr lang="en-CA"/>
        </a:p>
      </dgm:t>
    </dgm:pt>
    <dgm:pt modelId="{E4AC6841-3579-4A21-B84B-2028D3CFCA22}">
      <dgm:prSet phldrT="[Text]"/>
      <dgm:spPr/>
      <dgm:t>
        <a:bodyPr/>
        <a:lstStyle/>
        <a:p>
          <a:r>
            <a:rPr lang="en-US" dirty="0" smtClean="0"/>
            <a:t>Outcome</a:t>
          </a:r>
          <a:endParaRPr lang="en-CA" dirty="0"/>
        </a:p>
      </dgm:t>
    </dgm:pt>
    <dgm:pt modelId="{F47B9C2D-8DEC-45B1-BF4C-1CE48581908D}" type="parTrans" cxnId="{C83CB3CF-0835-4AEA-9F73-2C665B33B1EA}">
      <dgm:prSet/>
      <dgm:spPr/>
      <dgm:t>
        <a:bodyPr/>
        <a:lstStyle/>
        <a:p>
          <a:endParaRPr lang="en-CA"/>
        </a:p>
      </dgm:t>
    </dgm:pt>
    <dgm:pt modelId="{202917EB-C358-4D8E-951D-6C0854968848}" type="sibTrans" cxnId="{C83CB3CF-0835-4AEA-9F73-2C665B33B1EA}">
      <dgm:prSet/>
      <dgm:spPr/>
      <dgm:t>
        <a:bodyPr/>
        <a:lstStyle/>
        <a:p>
          <a:endParaRPr lang="en-CA"/>
        </a:p>
      </dgm:t>
    </dgm:pt>
    <dgm:pt modelId="{7755883B-54B4-4799-AA8E-0F2916C05DED}">
      <dgm:prSet phldrT="[Text]"/>
      <dgm:spPr/>
      <dgm:t>
        <a:bodyPr/>
        <a:lstStyle/>
        <a:p>
          <a:r>
            <a:rPr lang="en-US" dirty="0" smtClean="0"/>
            <a:t>Indicator</a:t>
          </a:r>
          <a:endParaRPr lang="en-CA" dirty="0"/>
        </a:p>
      </dgm:t>
    </dgm:pt>
    <dgm:pt modelId="{5675A2AF-C78E-46EF-853B-D7E7CDDEB021}" type="parTrans" cxnId="{01382F9B-7BC4-4ED1-B237-D2D140180F3E}">
      <dgm:prSet/>
      <dgm:spPr/>
      <dgm:t>
        <a:bodyPr/>
        <a:lstStyle/>
        <a:p>
          <a:endParaRPr lang="en-CA"/>
        </a:p>
      </dgm:t>
    </dgm:pt>
    <dgm:pt modelId="{04B005DC-C580-442C-89BE-B50430C13120}" type="sibTrans" cxnId="{01382F9B-7BC4-4ED1-B237-D2D140180F3E}">
      <dgm:prSet/>
      <dgm:spPr/>
      <dgm:t>
        <a:bodyPr/>
        <a:lstStyle/>
        <a:p>
          <a:endParaRPr lang="en-CA"/>
        </a:p>
      </dgm:t>
    </dgm:pt>
    <dgm:pt modelId="{8E07ABBC-491C-479F-A71C-1C8091F79A5D}">
      <dgm:prSet phldrT="[Text]" custT="1"/>
      <dgm:spPr/>
      <dgm:t>
        <a:bodyPr/>
        <a:lstStyle/>
        <a:p>
          <a:r>
            <a:rPr lang="en-US" sz="1800" dirty="0" smtClean="0"/>
            <a:t>What is it?</a:t>
          </a:r>
        </a:p>
        <a:p>
          <a:r>
            <a:rPr lang="en-US" sz="1200" dirty="0" smtClean="0"/>
            <a:t>The big overall idea or theme that multiple outcomes feed into.  Typically, this gives students the best opportunity to demonstrate their strengths through multiple opportunities. </a:t>
          </a:r>
        </a:p>
        <a:p>
          <a:endParaRPr lang="en-CA" sz="1200" dirty="0"/>
        </a:p>
      </dgm:t>
    </dgm:pt>
    <dgm:pt modelId="{95270FBE-F8A9-4760-ADD8-A5C68A34E846}" type="parTrans" cxnId="{B671955E-3F12-4723-A4D6-6F45E9AB5BCA}">
      <dgm:prSet/>
      <dgm:spPr/>
      <dgm:t>
        <a:bodyPr/>
        <a:lstStyle/>
        <a:p>
          <a:endParaRPr lang="en-CA"/>
        </a:p>
      </dgm:t>
    </dgm:pt>
    <dgm:pt modelId="{A1FCE693-A2EB-440D-949B-63B9DA967500}" type="sibTrans" cxnId="{B671955E-3F12-4723-A4D6-6F45E9AB5BCA}">
      <dgm:prSet/>
      <dgm:spPr/>
      <dgm:t>
        <a:bodyPr/>
        <a:lstStyle/>
        <a:p>
          <a:endParaRPr lang="en-CA"/>
        </a:p>
      </dgm:t>
    </dgm:pt>
    <dgm:pt modelId="{F4126A3C-7A92-46D5-8F0D-12ECBFB94ADB}">
      <dgm:prSet phldrT="[Text]"/>
      <dgm:spPr/>
      <dgm:t>
        <a:bodyPr/>
        <a:lstStyle/>
        <a:p>
          <a:r>
            <a:rPr lang="en-US" dirty="0" smtClean="0"/>
            <a:t>The outcomes serve as a “checklist” of all the necessary criteria to be considered “grade-level”.  </a:t>
          </a:r>
        </a:p>
        <a:p>
          <a:r>
            <a:rPr lang="en-US" dirty="0" smtClean="0"/>
            <a:t>Achievement of all outcomes is necessary to be considered meeting “grade-level” expectations</a:t>
          </a:r>
        </a:p>
        <a:p>
          <a:r>
            <a:rPr lang="en-US" dirty="0" smtClean="0"/>
            <a:t>Multiple outcomes create a goal area.</a:t>
          </a:r>
        </a:p>
      </dgm:t>
    </dgm:pt>
    <dgm:pt modelId="{29EA821C-EB5B-4755-8B96-C95560BA49A0}" type="parTrans" cxnId="{68816744-2012-44C0-919A-19BF7157035D}">
      <dgm:prSet/>
      <dgm:spPr/>
      <dgm:t>
        <a:bodyPr/>
        <a:lstStyle/>
        <a:p>
          <a:endParaRPr lang="en-CA"/>
        </a:p>
      </dgm:t>
    </dgm:pt>
    <dgm:pt modelId="{08721432-00C0-4943-8A43-F762E770F74A}" type="sibTrans" cxnId="{68816744-2012-44C0-919A-19BF7157035D}">
      <dgm:prSet/>
      <dgm:spPr/>
      <dgm:t>
        <a:bodyPr/>
        <a:lstStyle/>
        <a:p>
          <a:endParaRPr lang="en-CA"/>
        </a:p>
      </dgm:t>
    </dgm:pt>
    <dgm:pt modelId="{22994B94-196D-4E01-9835-045394CAD171}">
      <dgm:prSet phldrT="[Text]"/>
      <dgm:spPr/>
      <dgm:t>
        <a:bodyPr/>
        <a:lstStyle/>
        <a:p>
          <a:r>
            <a:rPr lang="en-US" dirty="0" smtClean="0"/>
            <a:t>The specific pieces of evidence that a student SHOULD be able to demonstrate an understanding of and ability to do.</a:t>
          </a:r>
        </a:p>
        <a:p>
          <a:r>
            <a:rPr lang="en-US" dirty="0" smtClean="0"/>
            <a:t>Multiple indicators create an outcome.</a:t>
          </a:r>
        </a:p>
      </dgm:t>
    </dgm:pt>
    <dgm:pt modelId="{F2758F9D-7ACC-401E-815F-310C83B81DCD}" type="parTrans" cxnId="{1924C512-6800-40EB-B7CC-15B2DA6529B0}">
      <dgm:prSet/>
      <dgm:spPr/>
      <dgm:t>
        <a:bodyPr/>
        <a:lstStyle/>
        <a:p>
          <a:endParaRPr lang="en-CA"/>
        </a:p>
      </dgm:t>
    </dgm:pt>
    <dgm:pt modelId="{13C0289D-7677-45AD-8F37-371A81DAF4B6}" type="sibTrans" cxnId="{1924C512-6800-40EB-B7CC-15B2DA6529B0}">
      <dgm:prSet/>
      <dgm:spPr/>
      <dgm:t>
        <a:bodyPr/>
        <a:lstStyle/>
        <a:p>
          <a:endParaRPr lang="en-CA"/>
        </a:p>
      </dgm:t>
    </dgm:pt>
    <dgm:pt modelId="{5BA45F07-9672-4524-9EA1-CE000F738864}" type="pres">
      <dgm:prSet presAssocID="{1C708080-576C-4B97-81C9-41A8AC191040}" presName="mainComposite" presStyleCnt="0">
        <dgm:presLayoutVars>
          <dgm:chPref val="1"/>
          <dgm:dir/>
          <dgm:animOne val="branch"/>
          <dgm:animLvl val="lvl"/>
          <dgm:resizeHandles val="exact"/>
        </dgm:presLayoutVars>
      </dgm:prSet>
      <dgm:spPr/>
      <dgm:t>
        <a:bodyPr/>
        <a:lstStyle/>
        <a:p>
          <a:endParaRPr lang="en-CA"/>
        </a:p>
      </dgm:t>
    </dgm:pt>
    <dgm:pt modelId="{6829733D-6F5C-4AFC-B3BF-7814CE164986}" type="pres">
      <dgm:prSet presAssocID="{1C708080-576C-4B97-81C9-41A8AC191040}" presName="hierFlow" presStyleCnt="0"/>
      <dgm:spPr/>
    </dgm:pt>
    <dgm:pt modelId="{C0BAFE28-7362-4C35-955D-9E64B55D073D}" type="pres">
      <dgm:prSet presAssocID="{1C708080-576C-4B97-81C9-41A8AC191040}" presName="firstBuf" presStyleCnt="0"/>
      <dgm:spPr/>
    </dgm:pt>
    <dgm:pt modelId="{3BF9779A-875F-49F0-AD10-D1CC0D40CCFE}" type="pres">
      <dgm:prSet presAssocID="{1C708080-576C-4B97-81C9-41A8AC191040}" presName="hierChild1" presStyleCnt="0">
        <dgm:presLayoutVars>
          <dgm:chPref val="1"/>
          <dgm:animOne val="branch"/>
          <dgm:animLvl val="lvl"/>
        </dgm:presLayoutVars>
      </dgm:prSet>
      <dgm:spPr/>
    </dgm:pt>
    <dgm:pt modelId="{EBBBDA8F-0340-4A31-9B09-D716F2A46388}" type="pres">
      <dgm:prSet presAssocID="{0BD8DF97-A59E-4107-BF3D-E45DF2C0850C}" presName="Name14" presStyleCnt="0"/>
      <dgm:spPr/>
    </dgm:pt>
    <dgm:pt modelId="{29B1992E-F1C0-4A83-A5E2-5D5BB218A101}" type="pres">
      <dgm:prSet presAssocID="{0BD8DF97-A59E-4107-BF3D-E45DF2C0850C}" presName="level1Shape" presStyleLbl="node0" presStyleIdx="0" presStyleCnt="1" custLinFactNeighborX="-50389" custLinFactNeighborY="539">
        <dgm:presLayoutVars>
          <dgm:chPref val="3"/>
        </dgm:presLayoutVars>
      </dgm:prSet>
      <dgm:spPr/>
      <dgm:t>
        <a:bodyPr/>
        <a:lstStyle/>
        <a:p>
          <a:endParaRPr lang="en-CA"/>
        </a:p>
      </dgm:t>
    </dgm:pt>
    <dgm:pt modelId="{AA5A64BE-B643-4791-9BCC-0955402650EF}" type="pres">
      <dgm:prSet presAssocID="{0BD8DF97-A59E-4107-BF3D-E45DF2C0850C}" presName="hierChild2" presStyleCnt="0"/>
      <dgm:spPr/>
    </dgm:pt>
    <dgm:pt modelId="{D9E2C924-1CB4-4BC6-AAB3-E9D05D4ABE0B}" type="pres">
      <dgm:prSet presAssocID="{F47B9C2D-8DEC-45B1-BF4C-1CE48581908D}" presName="Name19" presStyleLbl="parChTrans1D2" presStyleIdx="0" presStyleCnt="1"/>
      <dgm:spPr/>
      <dgm:t>
        <a:bodyPr/>
        <a:lstStyle/>
        <a:p>
          <a:endParaRPr lang="en-CA"/>
        </a:p>
      </dgm:t>
    </dgm:pt>
    <dgm:pt modelId="{DC73BC14-2427-4629-B653-A66B36091102}" type="pres">
      <dgm:prSet presAssocID="{E4AC6841-3579-4A21-B84B-2028D3CFCA22}" presName="Name21" presStyleCnt="0"/>
      <dgm:spPr/>
    </dgm:pt>
    <dgm:pt modelId="{3D47EBFB-1309-4E2A-8836-163470417EF3}" type="pres">
      <dgm:prSet presAssocID="{E4AC6841-3579-4A21-B84B-2028D3CFCA22}" presName="level2Shape" presStyleLbl="node2" presStyleIdx="0" presStyleCnt="1" custLinFactNeighborX="-50389" custLinFactNeighborY="-1990"/>
      <dgm:spPr/>
      <dgm:t>
        <a:bodyPr/>
        <a:lstStyle/>
        <a:p>
          <a:endParaRPr lang="en-CA"/>
        </a:p>
      </dgm:t>
    </dgm:pt>
    <dgm:pt modelId="{FE6DB4E3-9543-4B79-8F26-8FCD2912053E}" type="pres">
      <dgm:prSet presAssocID="{E4AC6841-3579-4A21-B84B-2028D3CFCA22}" presName="hierChild3" presStyleCnt="0"/>
      <dgm:spPr/>
    </dgm:pt>
    <dgm:pt modelId="{2F91F156-3AAB-4F30-991B-5DB4B141AB08}" type="pres">
      <dgm:prSet presAssocID="{5675A2AF-C78E-46EF-853B-D7E7CDDEB021}" presName="Name19" presStyleLbl="parChTrans1D3" presStyleIdx="0" presStyleCnt="1"/>
      <dgm:spPr/>
      <dgm:t>
        <a:bodyPr/>
        <a:lstStyle/>
        <a:p>
          <a:endParaRPr lang="en-CA"/>
        </a:p>
      </dgm:t>
    </dgm:pt>
    <dgm:pt modelId="{52EE1485-E19C-4C97-8C43-226E7A96004D}" type="pres">
      <dgm:prSet presAssocID="{7755883B-54B4-4799-AA8E-0F2916C05DED}" presName="Name21" presStyleCnt="0"/>
      <dgm:spPr/>
    </dgm:pt>
    <dgm:pt modelId="{568056A1-F8F1-4C07-B829-2BE7D3CB9101}" type="pres">
      <dgm:prSet presAssocID="{7755883B-54B4-4799-AA8E-0F2916C05DED}" presName="level2Shape" presStyleLbl="node3" presStyleIdx="0" presStyleCnt="1" custLinFactNeighborX="-50389" custLinFactNeighborY="768"/>
      <dgm:spPr/>
      <dgm:t>
        <a:bodyPr/>
        <a:lstStyle/>
        <a:p>
          <a:endParaRPr lang="en-CA"/>
        </a:p>
      </dgm:t>
    </dgm:pt>
    <dgm:pt modelId="{1A479616-9E20-40F0-A290-51B3C8E9547E}" type="pres">
      <dgm:prSet presAssocID="{7755883B-54B4-4799-AA8E-0F2916C05DED}" presName="hierChild3" presStyleCnt="0"/>
      <dgm:spPr/>
    </dgm:pt>
    <dgm:pt modelId="{9DD5F73F-8DEE-4EA8-8818-44FCB5AEF87E}" type="pres">
      <dgm:prSet presAssocID="{1C708080-576C-4B97-81C9-41A8AC191040}" presName="bgShapesFlow" presStyleCnt="0"/>
      <dgm:spPr/>
    </dgm:pt>
    <dgm:pt modelId="{049D0E48-449F-41A6-B89E-6ED604DB6E19}" type="pres">
      <dgm:prSet presAssocID="{8E07ABBC-491C-479F-A71C-1C8091F79A5D}" presName="rectComp" presStyleCnt="0"/>
      <dgm:spPr/>
    </dgm:pt>
    <dgm:pt modelId="{62ED1913-5680-4162-898D-141B6A85621B}" type="pres">
      <dgm:prSet presAssocID="{8E07ABBC-491C-479F-A71C-1C8091F79A5D}" presName="bgRect" presStyleLbl="bgShp" presStyleIdx="0" presStyleCnt="3"/>
      <dgm:spPr/>
      <dgm:t>
        <a:bodyPr/>
        <a:lstStyle/>
        <a:p>
          <a:endParaRPr lang="en-CA"/>
        </a:p>
      </dgm:t>
    </dgm:pt>
    <dgm:pt modelId="{35511A89-3DA2-4BB5-B105-74EDD7F59074}" type="pres">
      <dgm:prSet presAssocID="{8E07ABBC-491C-479F-A71C-1C8091F79A5D}" presName="bgRectTx" presStyleLbl="bgShp" presStyleIdx="0" presStyleCnt="3">
        <dgm:presLayoutVars>
          <dgm:bulletEnabled val="1"/>
        </dgm:presLayoutVars>
      </dgm:prSet>
      <dgm:spPr/>
      <dgm:t>
        <a:bodyPr/>
        <a:lstStyle/>
        <a:p>
          <a:endParaRPr lang="en-CA"/>
        </a:p>
      </dgm:t>
    </dgm:pt>
    <dgm:pt modelId="{28A81EF9-2284-4932-A99F-43EE7F100737}" type="pres">
      <dgm:prSet presAssocID="{8E07ABBC-491C-479F-A71C-1C8091F79A5D}" presName="spComp" presStyleCnt="0"/>
      <dgm:spPr/>
    </dgm:pt>
    <dgm:pt modelId="{288541F4-B05B-47DB-8846-D8A9B8E81F9D}" type="pres">
      <dgm:prSet presAssocID="{8E07ABBC-491C-479F-A71C-1C8091F79A5D}" presName="vSp" presStyleCnt="0"/>
      <dgm:spPr/>
    </dgm:pt>
    <dgm:pt modelId="{670FF349-73D0-44DC-8A37-4A34064E0D79}" type="pres">
      <dgm:prSet presAssocID="{F4126A3C-7A92-46D5-8F0D-12ECBFB94ADB}" presName="rectComp" presStyleCnt="0"/>
      <dgm:spPr/>
    </dgm:pt>
    <dgm:pt modelId="{51208B58-253F-4953-AB4E-46CEF9F7EBF0}" type="pres">
      <dgm:prSet presAssocID="{F4126A3C-7A92-46D5-8F0D-12ECBFB94ADB}" presName="bgRect" presStyleLbl="bgShp" presStyleIdx="1" presStyleCnt="3" custLinFactNeighborX="-935" custLinFactNeighborY="2771"/>
      <dgm:spPr/>
      <dgm:t>
        <a:bodyPr/>
        <a:lstStyle/>
        <a:p>
          <a:endParaRPr lang="en-CA"/>
        </a:p>
      </dgm:t>
    </dgm:pt>
    <dgm:pt modelId="{7FE11411-4403-4C12-ACA8-5BA3142FD14D}" type="pres">
      <dgm:prSet presAssocID="{F4126A3C-7A92-46D5-8F0D-12ECBFB94ADB}" presName="bgRectTx" presStyleLbl="bgShp" presStyleIdx="1" presStyleCnt="3">
        <dgm:presLayoutVars>
          <dgm:bulletEnabled val="1"/>
        </dgm:presLayoutVars>
      </dgm:prSet>
      <dgm:spPr/>
      <dgm:t>
        <a:bodyPr/>
        <a:lstStyle/>
        <a:p>
          <a:endParaRPr lang="en-CA"/>
        </a:p>
      </dgm:t>
    </dgm:pt>
    <dgm:pt modelId="{0550DE20-03D6-4488-90A4-BE35616F409F}" type="pres">
      <dgm:prSet presAssocID="{F4126A3C-7A92-46D5-8F0D-12ECBFB94ADB}" presName="spComp" presStyleCnt="0"/>
      <dgm:spPr/>
    </dgm:pt>
    <dgm:pt modelId="{8380B7D2-2E9A-4FCB-88A8-1B376F986379}" type="pres">
      <dgm:prSet presAssocID="{F4126A3C-7A92-46D5-8F0D-12ECBFB94ADB}" presName="vSp" presStyleCnt="0"/>
      <dgm:spPr/>
    </dgm:pt>
    <dgm:pt modelId="{F1DE6A34-243E-4559-A6DE-9A7BB2C2FE3B}" type="pres">
      <dgm:prSet presAssocID="{22994B94-196D-4E01-9835-045394CAD171}" presName="rectComp" presStyleCnt="0"/>
      <dgm:spPr/>
    </dgm:pt>
    <dgm:pt modelId="{770CBED3-F2D4-449B-90DD-04D09DE47355}" type="pres">
      <dgm:prSet presAssocID="{22994B94-196D-4E01-9835-045394CAD171}" presName="bgRect" presStyleLbl="bgShp" presStyleIdx="2" presStyleCnt="3"/>
      <dgm:spPr/>
      <dgm:t>
        <a:bodyPr/>
        <a:lstStyle/>
        <a:p>
          <a:endParaRPr lang="en-CA"/>
        </a:p>
      </dgm:t>
    </dgm:pt>
    <dgm:pt modelId="{1FDFD1DF-B1FD-4861-BAD6-8D73681E20C5}" type="pres">
      <dgm:prSet presAssocID="{22994B94-196D-4E01-9835-045394CAD171}" presName="bgRectTx" presStyleLbl="bgShp" presStyleIdx="2" presStyleCnt="3">
        <dgm:presLayoutVars>
          <dgm:bulletEnabled val="1"/>
        </dgm:presLayoutVars>
      </dgm:prSet>
      <dgm:spPr/>
      <dgm:t>
        <a:bodyPr/>
        <a:lstStyle/>
        <a:p>
          <a:endParaRPr lang="en-CA"/>
        </a:p>
      </dgm:t>
    </dgm:pt>
  </dgm:ptLst>
  <dgm:cxnLst>
    <dgm:cxn modelId="{B671955E-3F12-4723-A4D6-6F45E9AB5BCA}" srcId="{1C708080-576C-4B97-81C9-41A8AC191040}" destId="{8E07ABBC-491C-479F-A71C-1C8091F79A5D}" srcOrd="1" destOrd="0" parTransId="{95270FBE-F8A9-4760-ADD8-A5C68A34E846}" sibTransId="{A1FCE693-A2EB-440D-949B-63B9DA967500}"/>
    <dgm:cxn modelId="{045AB071-D8FB-4BD0-B673-698C3FE74E09}" srcId="{1C708080-576C-4B97-81C9-41A8AC191040}" destId="{0BD8DF97-A59E-4107-BF3D-E45DF2C0850C}" srcOrd="0" destOrd="0" parTransId="{1B78AEEA-6CCB-49FB-A9DB-82AC138B39EB}" sibTransId="{2C657192-6E04-4D9E-A5AD-F26EF337CB3D}"/>
    <dgm:cxn modelId="{F2D8412B-E8D0-4684-AC66-E6103B13D377}" type="presOf" srcId="{22994B94-196D-4E01-9835-045394CAD171}" destId="{1FDFD1DF-B1FD-4861-BAD6-8D73681E20C5}" srcOrd="1" destOrd="0" presId="urn:microsoft.com/office/officeart/2005/8/layout/hierarchy6"/>
    <dgm:cxn modelId="{47A1BF68-4119-43E1-AD17-944296F5824E}" type="presOf" srcId="{F4126A3C-7A92-46D5-8F0D-12ECBFB94ADB}" destId="{7FE11411-4403-4C12-ACA8-5BA3142FD14D}" srcOrd="1" destOrd="0" presId="urn:microsoft.com/office/officeart/2005/8/layout/hierarchy6"/>
    <dgm:cxn modelId="{C83CB3CF-0835-4AEA-9F73-2C665B33B1EA}" srcId="{0BD8DF97-A59E-4107-BF3D-E45DF2C0850C}" destId="{E4AC6841-3579-4A21-B84B-2028D3CFCA22}" srcOrd="0" destOrd="0" parTransId="{F47B9C2D-8DEC-45B1-BF4C-1CE48581908D}" sibTransId="{202917EB-C358-4D8E-951D-6C0854968848}"/>
    <dgm:cxn modelId="{DB6F5709-AF99-4445-8B92-0E36E55C71A9}" type="presOf" srcId="{F4126A3C-7A92-46D5-8F0D-12ECBFB94ADB}" destId="{51208B58-253F-4953-AB4E-46CEF9F7EBF0}" srcOrd="0" destOrd="0" presId="urn:microsoft.com/office/officeart/2005/8/layout/hierarchy6"/>
    <dgm:cxn modelId="{F000228F-3216-43E9-9093-14053AC05F06}" type="presOf" srcId="{22994B94-196D-4E01-9835-045394CAD171}" destId="{770CBED3-F2D4-449B-90DD-04D09DE47355}" srcOrd="0" destOrd="0" presId="urn:microsoft.com/office/officeart/2005/8/layout/hierarchy6"/>
    <dgm:cxn modelId="{73C5AF30-B0B2-450D-993F-407261BFC926}" type="presOf" srcId="{8E07ABBC-491C-479F-A71C-1C8091F79A5D}" destId="{62ED1913-5680-4162-898D-141B6A85621B}" srcOrd="0" destOrd="0" presId="urn:microsoft.com/office/officeart/2005/8/layout/hierarchy6"/>
    <dgm:cxn modelId="{1924C512-6800-40EB-B7CC-15B2DA6529B0}" srcId="{1C708080-576C-4B97-81C9-41A8AC191040}" destId="{22994B94-196D-4E01-9835-045394CAD171}" srcOrd="3" destOrd="0" parTransId="{F2758F9D-7ACC-401E-815F-310C83B81DCD}" sibTransId="{13C0289D-7677-45AD-8F37-371A81DAF4B6}"/>
    <dgm:cxn modelId="{68816744-2012-44C0-919A-19BF7157035D}" srcId="{1C708080-576C-4B97-81C9-41A8AC191040}" destId="{F4126A3C-7A92-46D5-8F0D-12ECBFB94ADB}" srcOrd="2" destOrd="0" parTransId="{29EA821C-EB5B-4755-8B96-C95560BA49A0}" sibTransId="{08721432-00C0-4943-8A43-F762E770F74A}"/>
    <dgm:cxn modelId="{0DC8D5E3-DB7B-436A-AFFF-09A54CDE5D08}" type="presOf" srcId="{0BD8DF97-A59E-4107-BF3D-E45DF2C0850C}" destId="{29B1992E-F1C0-4A83-A5E2-5D5BB218A101}" srcOrd="0" destOrd="0" presId="urn:microsoft.com/office/officeart/2005/8/layout/hierarchy6"/>
    <dgm:cxn modelId="{2FA24D18-5E22-4A05-B62A-D56A325C5D28}" type="presOf" srcId="{E4AC6841-3579-4A21-B84B-2028D3CFCA22}" destId="{3D47EBFB-1309-4E2A-8836-163470417EF3}" srcOrd="0" destOrd="0" presId="urn:microsoft.com/office/officeart/2005/8/layout/hierarchy6"/>
    <dgm:cxn modelId="{2E704F15-2DC6-4719-90D1-F03121E10152}" type="presOf" srcId="{1C708080-576C-4B97-81C9-41A8AC191040}" destId="{5BA45F07-9672-4524-9EA1-CE000F738864}" srcOrd="0" destOrd="0" presId="urn:microsoft.com/office/officeart/2005/8/layout/hierarchy6"/>
    <dgm:cxn modelId="{F7D596B5-48D2-4DEA-A118-F59B9FD909CC}" type="presOf" srcId="{5675A2AF-C78E-46EF-853B-D7E7CDDEB021}" destId="{2F91F156-3AAB-4F30-991B-5DB4B141AB08}" srcOrd="0" destOrd="0" presId="urn:microsoft.com/office/officeart/2005/8/layout/hierarchy6"/>
    <dgm:cxn modelId="{AFDA9BC4-BF53-4C05-A1B1-BD7F35A0BEF0}" type="presOf" srcId="{7755883B-54B4-4799-AA8E-0F2916C05DED}" destId="{568056A1-F8F1-4C07-B829-2BE7D3CB9101}" srcOrd="0" destOrd="0" presId="urn:microsoft.com/office/officeart/2005/8/layout/hierarchy6"/>
    <dgm:cxn modelId="{792F77ED-F28E-4035-B1BB-07E44294E6DC}" type="presOf" srcId="{8E07ABBC-491C-479F-A71C-1C8091F79A5D}" destId="{35511A89-3DA2-4BB5-B105-74EDD7F59074}" srcOrd="1" destOrd="0" presId="urn:microsoft.com/office/officeart/2005/8/layout/hierarchy6"/>
    <dgm:cxn modelId="{43A88F8B-8D8F-4BD7-98CF-2ED0C3E5A428}" type="presOf" srcId="{F47B9C2D-8DEC-45B1-BF4C-1CE48581908D}" destId="{D9E2C924-1CB4-4BC6-AAB3-E9D05D4ABE0B}" srcOrd="0" destOrd="0" presId="urn:microsoft.com/office/officeart/2005/8/layout/hierarchy6"/>
    <dgm:cxn modelId="{01382F9B-7BC4-4ED1-B237-D2D140180F3E}" srcId="{E4AC6841-3579-4A21-B84B-2028D3CFCA22}" destId="{7755883B-54B4-4799-AA8E-0F2916C05DED}" srcOrd="0" destOrd="0" parTransId="{5675A2AF-C78E-46EF-853B-D7E7CDDEB021}" sibTransId="{04B005DC-C580-442C-89BE-B50430C13120}"/>
    <dgm:cxn modelId="{F33E9E76-E677-4951-8451-43E27FBFB71F}" type="presParOf" srcId="{5BA45F07-9672-4524-9EA1-CE000F738864}" destId="{6829733D-6F5C-4AFC-B3BF-7814CE164986}" srcOrd="0" destOrd="0" presId="urn:microsoft.com/office/officeart/2005/8/layout/hierarchy6"/>
    <dgm:cxn modelId="{70C698F4-2D8E-44E1-B2B4-7421918C3D44}" type="presParOf" srcId="{6829733D-6F5C-4AFC-B3BF-7814CE164986}" destId="{C0BAFE28-7362-4C35-955D-9E64B55D073D}" srcOrd="0" destOrd="0" presId="urn:microsoft.com/office/officeart/2005/8/layout/hierarchy6"/>
    <dgm:cxn modelId="{65DD0CDE-91D0-489D-B92E-04AE3B7D8E6E}" type="presParOf" srcId="{6829733D-6F5C-4AFC-B3BF-7814CE164986}" destId="{3BF9779A-875F-49F0-AD10-D1CC0D40CCFE}" srcOrd="1" destOrd="0" presId="urn:microsoft.com/office/officeart/2005/8/layout/hierarchy6"/>
    <dgm:cxn modelId="{C3A6F88C-DC1F-4675-8A86-BBA36A738238}" type="presParOf" srcId="{3BF9779A-875F-49F0-AD10-D1CC0D40CCFE}" destId="{EBBBDA8F-0340-4A31-9B09-D716F2A46388}" srcOrd="0" destOrd="0" presId="urn:microsoft.com/office/officeart/2005/8/layout/hierarchy6"/>
    <dgm:cxn modelId="{CA6E2233-9221-41EC-861C-805231A815CD}" type="presParOf" srcId="{EBBBDA8F-0340-4A31-9B09-D716F2A46388}" destId="{29B1992E-F1C0-4A83-A5E2-5D5BB218A101}" srcOrd="0" destOrd="0" presId="urn:microsoft.com/office/officeart/2005/8/layout/hierarchy6"/>
    <dgm:cxn modelId="{2245E224-A5CF-4406-BCCB-C0A8646F68C5}" type="presParOf" srcId="{EBBBDA8F-0340-4A31-9B09-D716F2A46388}" destId="{AA5A64BE-B643-4791-9BCC-0955402650EF}" srcOrd="1" destOrd="0" presId="urn:microsoft.com/office/officeart/2005/8/layout/hierarchy6"/>
    <dgm:cxn modelId="{2F15F8A7-BC5E-4EC9-9D3D-DAFE95572414}" type="presParOf" srcId="{AA5A64BE-B643-4791-9BCC-0955402650EF}" destId="{D9E2C924-1CB4-4BC6-AAB3-E9D05D4ABE0B}" srcOrd="0" destOrd="0" presId="urn:microsoft.com/office/officeart/2005/8/layout/hierarchy6"/>
    <dgm:cxn modelId="{A22C2426-4DCF-43B6-B415-71BB966EE6D3}" type="presParOf" srcId="{AA5A64BE-B643-4791-9BCC-0955402650EF}" destId="{DC73BC14-2427-4629-B653-A66B36091102}" srcOrd="1" destOrd="0" presId="urn:microsoft.com/office/officeart/2005/8/layout/hierarchy6"/>
    <dgm:cxn modelId="{9F325EB4-6734-4AFD-9D95-8750FD674346}" type="presParOf" srcId="{DC73BC14-2427-4629-B653-A66B36091102}" destId="{3D47EBFB-1309-4E2A-8836-163470417EF3}" srcOrd="0" destOrd="0" presId="urn:microsoft.com/office/officeart/2005/8/layout/hierarchy6"/>
    <dgm:cxn modelId="{9B47BA9B-FA35-4AF2-965D-97100C1598C4}" type="presParOf" srcId="{DC73BC14-2427-4629-B653-A66B36091102}" destId="{FE6DB4E3-9543-4B79-8F26-8FCD2912053E}" srcOrd="1" destOrd="0" presId="urn:microsoft.com/office/officeart/2005/8/layout/hierarchy6"/>
    <dgm:cxn modelId="{E4AECE2A-62D5-4A09-A718-1408EB0A6ED9}" type="presParOf" srcId="{FE6DB4E3-9543-4B79-8F26-8FCD2912053E}" destId="{2F91F156-3AAB-4F30-991B-5DB4B141AB08}" srcOrd="0" destOrd="0" presId="urn:microsoft.com/office/officeart/2005/8/layout/hierarchy6"/>
    <dgm:cxn modelId="{CD171644-13A7-4CB4-90CD-E3A1AD246DCF}" type="presParOf" srcId="{FE6DB4E3-9543-4B79-8F26-8FCD2912053E}" destId="{52EE1485-E19C-4C97-8C43-226E7A96004D}" srcOrd="1" destOrd="0" presId="urn:microsoft.com/office/officeart/2005/8/layout/hierarchy6"/>
    <dgm:cxn modelId="{AC46831F-2588-439E-84CE-5A3AE0A538CB}" type="presParOf" srcId="{52EE1485-E19C-4C97-8C43-226E7A96004D}" destId="{568056A1-F8F1-4C07-B829-2BE7D3CB9101}" srcOrd="0" destOrd="0" presId="urn:microsoft.com/office/officeart/2005/8/layout/hierarchy6"/>
    <dgm:cxn modelId="{4954515A-2AB1-425A-BB87-E5079706CD42}" type="presParOf" srcId="{52EE1485-E19C-4C97-8C43-226E7A96004D}" destId="{1A479616-9E20-40F0-A290-51B3C8E9547E}" srcOrd="1" destOrd="0" presId="urn:microsoft.com/office/officeart/2005/8/layout/hierarchy6"/>
    <dgm:cxn modelId="{EA14D263-E6A4-485D-A106-E3D54E1C2BFA}" type="presParOf" srcId="{5BA45F07-9672-4524-9EA1-CE000F738864}" destId="{9DD5F73F-8DEE-4EA8-8818-44FCB5AEF87E}" srcOrd="1" destOrd="0" presId="urn:microsoft.com/office/officeart/2005/8/layout/hierarchy6"/>
    <dgm:cxn modelId="{DE19C340-D8C3-4001-9838-9F7C5B3C77B3}" type="presParOf" srcId="{9DD5F73F-8DEE-4EA8-8818-44FCB5AEF87E}" destId="{049D0E48-449F-41A6-B89E-6ED604DB6E19}" srcOrd="0" destOrd="0" presId="urn:microsoft.com/office/officeart/2005/8/layout/hierarchy6"/>
    <dgm:cxn modelId="{5BC004AB-346E-44BA-BFE8-224A037951A0}" type="presParOf" srcId="{049D0E48-449F-41A6-B89E-6ED604DB6E19}" destId="{62ED1913-5680-4162-898D-141B6A85621B}" srcOrd="0" destOrd="0" presId="urn:microsoft.com/office/officeart/2005/8/layout/hierarchy6"/>
    <dgm:cxn modelId="{22CC6216-2BA8-41B0-978A-A448034194F2}" type="presParOf" srcId="{049D0E48-449F-41A6-B89E-6ED604DB6E19}" destId="{35511A89-3DA2-4BB5-B105-74EDD7F59074}" srcOrd="1" destOrd="0" presId="urn:microsoft.com/office/officeart/2005/8/layout/hierarchy6"/>
    <dgm:cxn modelId="{AAE080A5-DFC0-4608-8E93-E013CBF4B053}" type="presParOf" srcId="{9DD5F73F-8DEE-4EA8-8818-44FCB5AEF87E}" destId="{28A81EF9-2284-4932-A99F-43EE7F100737}" srcOrd="1" destOrd="0" presId="urn:microsoft.com/office/officeart/2005/8/layout/hierarchy6"/>
    <dgm:cxn modelId="{113E885F-2790-4464-8018-0E06861C45B3}" type="presParOf" srcId="{28A81EF9-2284-4932-A99F-43EE7F100737}" destId="{288541F4-B05B-47DB-8846-D8A9B8E81F9D}" srcOrd="0" destOrd="0" presId="urn:microsoft.com/office/officeart/2005/8/layout/hierarchy6"/>
    <dgm:cxn modelId="{A62EA141-58C8-45A3-B5F9-2E7021C23896}" type="presParOf" srcId="{9DD5F73F-8DEE-4EA8-8818-44FCB5AEF87E}" destId="{670FF349-73D0-44DC-8A37-4A34064E0D79}" srcOrd="2" destOrd="0" presId="urn:microsoft.com/office/officeart/2005/8/layout/hierarchy6"/>
    <dgm:cxn modelId="{F0FA52B6-8D03-4178-BA80-4B39066DA0A0}" type="presParOf" srcId="{670FF349-73D0-44DC-8A37-4A34064E0D79}" destId="{51208B58-253F-4953-AB4E-46CEF9F7EBF0}" srcOrd="0" destOrd="0" presId="urn:microsoft.com/office/officeart/2005/8/layout/hierarchy6"/>
    <dgm:cxn modelId="{AA329AAF-7A1B-447E-BFDC-C1893C332501}" type="presParOf" srcId="{670FF349-73D0-44DC-8A37-4A34064E0D79}" destId="{7FE11411-4403-4C12-ACA8-5BA3142FD14D}" srcOrd="1" destOrd="0" presId="urn:microsoft.com/office/officeart/2005/8/layout/hierarchy6"/>
    <dgm:cxn modelId="{AD3897FB-A4AB-4FC7-968F-55416E34AFB5}" type="presParOf" srcId="{9DD5F73F-8DEE-4EA8-8818-44FCB5AEF87E}" destId="{0550DE20-03D6-4488-90A4-BE35616F409F}" srcOrd="3" destOrd="0" presId="urn:microsoft.com/office/officeart/2005/8/layout/hierarchy6"/>
    <dgm:cxn modelId="{A0C817AA-DBCD-46D1-B374-B56445E48A98}" type="presParOf" srcId="{0550DE20-03D6-4488-90A4-BE35616F409F}" destId="{8380B7D2-2E9A-4FCB-88A8-1B376F986379}" srcOrd="0" destOrd="0" presId="urn:microsoft.com/office/officeart/2005/8/layout/hierarchy6"/>
    <dgm:cxn modelId="{C7C32D96-4C69-447E-900D-62C19D9F8203}" type="presParOf" srcId="{9DD5F73F-8DEE-4EA8-8818-44FCB5AEF87E}" destId="{F1DE6A34-243E-4559-A6DE-9A7BB2C2FE3B}" srcOrd="4" destOrd="0" presId="urn:microsoft.com/office/officeart/2005/8/layout/hierarchy6"/>
    <dgm:cxn modelId="{2D24622E-75CD-460E-93B6-D886351A212A}" type="presParOf" srcId="{F1DE6A34-243E-4559-A6DE-9A7BB2C2FE3B}" destId="{770CBED3-F2D4-449B-90DD-04D09DE47355}" srcOrd="0" destOrd="0" presId="urn:microsoft.com/office/officeart/2005/8/layout/hierarchy6"/>
    <dgm:cxn modelId="{E353EAE2-8536-4D4F-BE97-864EB408DFB9}" type="presParOf" srcId="{F1DE6A34-243E-4559-A6DE-9A7BB2C2FE3B}" destId="{1FDFD1DF-B1FD-4861-BAD6-8D73681E20C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CBED3-F2D4-449B-90DD-04D09DE47355}">
      <dsp:nvSpPr>
        <dsp:cNvPr id="0" name=""/>
        <dsp:cNvSpPr/>
      </dsp:nvSpPr>
      <dsp:spPr>
        <a:xfrm>
          <a:off x="0" y="4018919"/>
          <a:ext cx="8153400" cy="1720968"/>
        </a:xfrm>
        <a:prstGeom prst="roundRect">
          <a:avLst>
            <a:gd name="adj" fmla="val 10000"/>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The specific pieces of evidence that a student SHOULD be able to demonstrate an understanding of and ability to do.</a:t>
          </a:r>
        </a:p>
        <a:p>
          <a:pPr lvl="0" algn="ctr" defTabSz="533400">
            <a:lnSpc>
              <a:spcPct val="90000"/>
            </a:lnSpc>
            <a:spcBef>
              <a:spcPct val="0"/>
            </a:spcBef>
            <a:spcAft>
              <a:spcPct val="35000"/>
            </a:spcAft>
          </a:pPr>
          <a:r>
            <a:rPr lang="en-US" sz="1200" kern="1200" dirty="0" smtClean="0"/>
            <a:t>Multiple indicators create an outcome.</a:t>
          </a:r>
        </a:p>
      </dsp:txBody>
      <dsp:txXfrm>
        <a:off x="0" y="4018919"/>
        <a:ext cx="2446020" cy="1720968"/>
      </dsp:txXfrm>
    </dsp:sp>
    <dsp:sp modelId="{51208B58-253F-4953-AB4E-46CEF9F7EBF0}">
      <dsp:nvSpPr>
        <dsp:cNvPr id="0" name=""/>
        <dsp:cNvSpPr/>
      </dsp:nvSpPr>
      <dsp:spPr>
        <a:xfrm>
          <a:off x="0" y="2057403"/>
          <a:ext cx="8153400" cy="1720968"/>
        </a:xfrm>
        <a:prstGeom prst="roundRect">
          <a:avLst>
            <a:gd name="adj" fmla="val 10000"/>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The outcomes serve as a “checklist” of all the necessary criteria to be considered “grade-level”.  </a:t>
          </a:r>
        </a:p>
        <a:p>
          <a:pPr lvl="0" algn="ctr" defTabSz="533400">
            <a:lnSpc>
              <a:spcPct val="90000"/>
            </a:lnSpc>
            <a:spcBef>
              <a:spcPct val="0"/>
            </a:spcBef>
            <a:spcAft>
              <a:spcPct val="35000"/>
            </a:spcAft>
          </a:pPr>
          <a:r>
            <a:rPr lang="en-US" sz="1200" kern="1200" dirty="0" smtClean="0"/>
            <a:t>Achievement of all outcomes is necessary to be considered meeting “grade-level” expectations</a:t>
          </a:r>
        </a:p>
        <a:p>
          <a:pPr lvl="0" algn="ctr" defTabSz="533400">
            <a:lnSpc>
              <a:spcPct val="90000"/>
            </a:lnSpc>
            <a:spcBef>
              <a:spcPct val="0"/>
            </a:spcBef>
            <a:spcAft>
              <a:spcPct val="35000"/>
            </a:spcAft>
          </a:pPr>
          <a:r>
            <a:rPr lang="en-US" sz="1200" kern="1200" dirty="0" smtClean="0"/>
            <a:t>Multiple outcomes create a goal area.</a:t>
          </a:r>
        </a:p>
      </dsp:txBody>
      <dsp:txXfrm>
        <a:off x="0" y="2057403"/>
        <a:ext cx="2446020" cy="1720968"/>
      </dsp:txXfrm>
    </dsp:sp>
    <dsp:sp modelId="{62ED1913-5680-4162-898D-141B6A85621B}">
      <dsp:nvSpPr>
        <dsp:cNvPr id="0" name=""/>
        <dsp:cNvSpPr/>
      </dsp:nvSpPr>
      <dsp:spPr>
        <a:xfrm>
          <a:off x="0" y="512"/>
          <a:ext cx="8153400" cy="1720968"/>
        </a:xfrm>
        <a:prstGeom prst="roundRect">
          <a:avLst>
            <a:gd name="adj" fmla="val 10000"/>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What is it?</a:t>
          </a:r>
        </a:p>
        <a:p>
          <a:pPr lvl="0" algn="ctr" defTabSz="800100">
            <a:lnSpc>
              <a:spcPct val="90000"/>
            </a:lnSpc>
            <a:spcBef>
              <a:spcPct val="0"/>
            </a:spcBef>
            <a:spcAft>
              <a:spcPct val="35000"/>
            </a:spcAft>
          </a:pPr>
          <a:r>
            <a:rPr lang="en-US" sz="1200" kern="1200" dirty="0" smtClean="0"/>
            <a:t>The big overall idea or theme that multiple outcomes feed into.  Typically, this gives students the best opportunity to demonstrate their strengths through multiple opportunities. </a:t>
          </a:r>
        </a:p>
        <a:p>
          <a:pPr lvl="0" algn="ctr" defTabSz="800100">
            <a:lnSpc>
              <a:spcPct val="90000"/>
            </a:lnSpc>
            <a:spcBef>
              <a:spcPct val="0"/>
            </a:spcBef>
            <a:spcAft>
              <a:spcPct val="35000"/>
            </a:spcAft>
          </a:pPr>
          <a:endParaRPr lang="en-CA" sz="1200" kern="1200" dirty="0"/>
        </a:p>
      </dsp:txBody>
      <dsp:txXfrm>
        <a:off x="0" y="512"/>
        <a:ext cx="2446020" cy="1720968"/>
      </dsp:txXfrm>
    </dsp:sp>
    <dsp:sp modelId="{29B1992E-F1C0-4A83-A5E2-5D5BB218A101}">
      <dsp:nvSpPr>
        <dsp:cNvPr id="0" name=""/>
        <dsp:cNvSpPr/>
      </dsp:nvSpPr>
      <dsp:spPr>
        <a:xfrm>
          <a:off x="3048001" y="152397"/>
          <a:ext cx="2161765" cy="1441177"/>
        </a:xfrm>
        <a:prstGeom prst="roundRect">
          <a:avLst>
            <a:gd name="adj" fmla="val 10000"/>
          </a:avLst>
        </a:prstGeom>
        <a:solidFill>
          <a:schemeClr val="accent5">
            <a:shade val="60000"/>
            <a:hueOff val="0"/>
            <a:satOff val="0"/>
            <a:lumOff val="0"/>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Goal</a:t>
          </a:r>
        </a:p>
      </dsp:txBody>
      <dsp:txXfrm>
        <a:off x="3090212" y="194608"/>
        <a:ext cx="2077343" cy="1356755"/>
      </dsp:txXfrm>
    </dsp:sp>
    <dsp:sp modelId="{D9E2C924-1CB4-4BC6-AAB3-E9D05D4ABE0B}">
      <dsp:nvSpPr>
        <dsp:cNvPr id="0" name=""/>
        <dsp:cNvSpPr/>
      </dsp:nvSpPr>
      <dsp:spPr>
        <a:xfrm>
          <a:off x="4083163" y="1593575"/>
          <a:ext cx="91440" cy="540023"/>
        </a:xfrm>
        <a:custGeom>
          <a:avLst/>
          <a:gdLst/>
          <a:ahLst/>
          <a:cxnLst/>
          <a:rect l="0" t="0" r="0" b="0"/>
          <a:pathLst>
            <a:path>
              <a:moveTo>
                <a:pt x="45720" y="0"/>
              </a:moveTo>
              <a:lnTo>
                <a:pt x="45720" y="540023"/>
              </a:lnTo>
            </a:path>
          </a:pathLst>
        </a:custGeom>
        <a:noFill/>
        <a:ln w="425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47EBFB-1309-4E2A-8836-163470417EF3}">
      <dsp:nvSpPr>
        <dsp:cNvPr id="0" name=""/>
        <dsp:cNvSpPr/>
      </dsp:nvSpPr>
      <dsp:spPr>
        <a:xfrm>
          <a:off x="3048001" y="2133598"/>
          <a:ext cx="2161765" cy="1441177"/>
        </a:xfrm>
        <a:prstGeom prst="roundRect">
          <a:avLst>
            <a:gd name="adj" fmla="val 10000"/>
          </a:avLst>
        </a:prstGeom>
        <a:solidFill>
          <a:schemeClr val="accent5">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Outcome</a:t>
          </a:r>
          <a:endParaRPr lang="en-CA" sz="3700" kern="1200" dirty="0"/>
        </a:p>
      </dsp:txBody>
      <dsp:txXfrm>
        <a:off x="3090212" y="2175809"/>
        <a:ext cx="2077343" cy="1356755"/>
      </dsp:txXfrm>
    </dsp:sp>
    <dsp:sp modelId="{2F91F156-3AAB-4F30-991B-5DB4B141AB08}">
      <dsp:nvSpPr>
        <dsp:cNvPr id="0" name=""/>
        <dsp:cNvSpPr/>
      </dsp:nvSpPr>
      <dsp:spPr>
        <a:xfrm>
          <a:off x="4083163" y="3574775"/>
          <a:ext cx="91440" cy="616218"/>
        </a:xfrm>
        <a:custGeom>
          <a:avLst/>
          <a:gdLst/>
          <a:ahLst/>
          <a:cxnLst/>
          <a:rect l="0" t="0" r="0" b="0"/>
          <a:pathLst>
            <a:path>
              <a:moveTo>
                <a:pt x="45720" y="0"/>
              </a:moveTo>
              <a:lnTo>
                <a:pt x="45720" y="616218"/>
              </a:lnTo>
            </a:path>
          </a:pathLst>
        </a:custGeom>
        <a:noFill/>
        <a:ln w="425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8056A1-F8F1-4C07-B829-2BE7D3CB9101}">
      <dsp:nvSpPr>
        <dsp:cNvPr id="0" name=""/>
        <dsp:cNvSpPr/>
      </dsp:nvSpPr>
      <dsp:spPr>
        <a:xfrm>
          <a:off x="3048001" y="4190994"/>
          <a:ext cx="2161765" cy="1441177"/>
        </a:xfrm>
        <a:prstGeom prst="roundRect">
          <a:avLst>
            <a:gd name="adj" fmla="val 10000"/>
          </a:avLst>
        </a:prstGeom>
        <a:solidFill>
          <a:schemeClr val="accent5">
            <a:tint val="99000"/>
            <a:hueOff val="0"/>
            <a:satOff val="0"/>
            <a:lumOff val="0"/>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Indicator</a:t>
          </a:r>
          <a:endParaRPr lang="en-CA" sz="3700" kern="1200" dirty="0"/>
        </a:p>
      </dsp:txBody>
      <dsp:txXfrm>
        <a:off x="3090212" y="4233205"/>
        <a:ext cx="2077343" cy="13567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a:lstStyle>
            <a:extLst/>
          </a:lstStyle>
          <a:p>
            <a:fld id="{31555DB1-8736-42A3-B48D-2B08FB93332A}" type="datetimeFigureOut">
              <a:rPr lang="en-US" smtClean="0"/>
              <a:pPr/>
              <a:t>10/22/2014</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a:lstStyle>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extLst/>
          </a:lstStyle>
          <a:p>
            <a:fld id="{5400D380-E0D7-4EB1-B91E-BFCC7DA7F29D}" type="slidenum">
              <a:rPr lang="en-US" smtClean="0"/>
              <a:pPr/>
              <a:t>‹#›</a:t>
            </a:fld>
            <a:endParaRPr lang="en-US"/>
          </a:p>
        </p:txBody>
      </p:sp>
    </p:spTree>
    <p:extLst>
      <p:ext uri="{BB962C8B-B14F-4D97-AF65-F5344CB8AC3E}">
        <p14:creationId xmlns:p14="http://schemas.microsoft.com/office/powerpoint/2010/main" val="2390804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a:lstStyle>
            <a:extLst/>
          </a:lstStyle>
          <a:p>
            <a:fld id="{0BDB199F-A56C-4049-BA04-1447030960FF}" type="datetimeFigureOut">
              <a:rPr lang="en-US" smtClean="0"/>
              <a:pPr/>
              <a:t>10/22/2014</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extLst/>
          </a:lstStyle>
          <a:p>
            <a:fld id="{B3A019F3-8596-4028-9847-CBD3A185B07A}" type="slidenum">
              <a:rPr lang="en-US" smtClean="0"/>
              <a:pPr/>
              <a:t>‹#›</a:t>
            </a:fld>
            <a:endParaRPr lang="en-US"/>
          </a:p>
        </p:txBody>
      </p:sp>
    </p:spTree>
    <p:extLst>
      <p:ext uri="{BB962C8B-B14F-4D97-AF65-F5344CB8AC3E}">
        <p14:creationId xmlns:p14="http://schemas.microsoft.com/office/powerpoint/2010/main" val="333783267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1</a:t>
            </a:fld>
            <a:endParaRPr lang="en-US"/>
          </a:p>
        </p:txBody>
      </p:sp>
    </p:spTree>
    <p:extLst>
      <p:ext uri="{BB962C8B-B14F-4D97-AF65-F5344CB8AC3E}">
        <p14:creationId xmlns:p14="http://schemas.microsoft.com/office/powerpoint/2010/main" val="2733959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Increased</a:t>
            </a:r>
            <a:r>
              <a:rPr lang="en-US" baseline="0" dirty="0" smtClean="0"/>
              <a:t> gradients decrease reliability.</a:t>
            </a:r>
            <a:endParaRPr lang="en-CA"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13</a:t>
            </a:fld>
            <a:endParaRPr lang="en-US"/>
          </a:p>
        </p:txBody>
      </p:sp>
    </p:spTree>
    <p:extLst>
      <p:ext uri="{BB962C8B-B14F-4D97-AF65-F5344CB8AC3E}">
        <p14:creationId xmlns:p14="http://schemas.microsoft.com/office/powerpoint/2010/main" val="2485322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to</a:t>
            </a:r>
            <a:r>
              <a:rPr lang="en-US" baseline="0" dirty="0" smtClean="0"/>
              <a:t> outcome based assessment is strong criteria, typically represented in rubrics.</a:t>
            </a:r>
            <a:endParaRPr lang="en-CA"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14</a:t>
            </a:fld>
            <a:endParaRPr lang="en-US"/>
          </a:p>
        </p:txBody>
      </p:sp>
    </p:spTree>
    <p:extLst>
      <p:ext uri="{BB962C8B-B14F-4D97-AF65-F5344CB8AC3E}">
        <p14:creationId xmlns:p14="http://schemas.microsoft.com/office/powerpoint/2010/main" val="2001869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pPr marL="171450" indent="-171450">
              <a:buFont typeface="Arial" pitchFamily="34" charset="0"/>
              <a:buChar char="•"/>
            </a:pPr>
            <a:r>
              <a:rPr lang="en-US" sz="1200" dirty="0" smtClean="0"/>
              <a:t>Look at the report card in your hand.  We will</a:t>
            </a:r>
            <a:r>
              <a:rPr lang="en-US" sz="1200" baseline="0" dirty="0" smtClean="0"/>
              <a:t> split off into groups and you can ask teachers any </a:t>
            </a:r>
            <a:r>
              <a:rPr lang="en-US" sz="1200" baseline="0" smtClean="0"/>
              <a:t>questions.</a:t>
            </a:r>
            <a:endParaRPr lang="en-US" sz="1200" dirty="0" smtClean="0"/>
          </a:p>
        </p:txBody>
      </p:sp>
      <p:sp>
        <p:nvSpPr>
          <p:cNvPr id="4" name="Rectangle 4"/>
          <p:cNvSpPr>
            <a:spLocks noGrp="1"/>
          </p:cNvSpPr>
          <p:nvPr>
            <p:ph type="sldNum" sz="quarter" idx="10"/>
          </p:nvPr>
        </p:nvSpPr>
        <p:spPr/>
        <p:txBody>
          <a:bodyPr/>
          <a:lstStyle>
            <a:extLst/>
          </a:lstStyle>
          <a:p>
            <a:fld id="{B3A019F3-8596-4028-9847-CBD3A185B07A}" type="slidenum">
              <a:rPr lang="en-US" smtClean="0"/>
              <a:pPr/>
              <a:t>15</a:t>
            </a:fld>
            <a:endParaRPr lang="en-US"/>
          </a:p>
        </p:txBody>
      </p:sp>
    </p:spTree>
    <p:extLst>
      <p:ext uri="{BB962C8B-B14F-4D97-AF65-F5344CB8AC3E}">
        <p14:creationId xmlns:p14="http://schemas.microsoft.com/office/powerpoint/2010/main" val="175499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pPr marL="171450" indent="-171450">
              <a:buFont typeface="Arial" pitchFamily="34" charset="0"/>
              <a:buChar char="•"/>
            </a:pPr>
            <a:r>
              <a:rPr lang="en-US" sz="1200" dirty="0" smtClean="0"/>
              <a:t>One of the last school Divisions to move</a:t>
            </a:r>
            <a:r>
              <a:rPr lang="en-US" sz="1200" baseline="0" dirty="0" smtClean="0"/>
              <a:t> to common report card</a:t>
            </a:r>
            <a:endParaRPr lang="en-US" sz="1200" dirty="0" smtClean="0"/>
          </a:p>
        </p:txBody>
      </p:sp>
      <p:sp>
        <p:nvSpPr>
          <p:cNvPr id="4" name="Rectangle 4"/>
          <p:cNvSpPr>
            <a:spLocks noGrp="1"/>
          </p:cNvSpPr>
          <p:nvPr>
            <p:ph type="sldNum" sz="quarter" idx="10"/>
          </p:nvPr>
        </p:nvSpPr>
        <p:spPr/>
        <p:txBody>
          <a:bodyPr/>
          <a:lstStyle>
            <a:extLst/>
          </a:lstStyle>
          <a:p>
            <a:fld id="{B3A019F3-8596-4028-9847-CBD3A185B07A}" type="slidenum">
              <a:rPr lang="en-US" smtClean="0"/>
              <a:pPr/>
              <a:t>16</a:t>
            </a:fld>
            <a:endParaRPr lang="en-US"/>
          </a:p>
        </p:txBody>
      </p:sp>
    </p:spTree>
    <p:extLst>
      <p:ext uri="{BB962C8B-B14F-4D97-AF65-F5344CB8AC3E}">
        <p14:creationId xmlns:p14="http://schemas.microsoft.com/office/powerpoint/2010/main" val="2663806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pPr marL="171450" indent="-171450">
              <a:buFont typeface="Arial" pitchFamily="34" charset="0"/>
              <a:buChar char="•"/>
            </a:pPr>
            <a:endParaRPr lang="en-US" sz="1200" dirty="0" smtClean="0"/>
          </a:p>
        </p:txBody>
      </p:sp>
      <p:sp>
        <p:nvSpPr>
          <p:cNvPr id="4" name="Rectangle 4"/>
          <p:cNvSpPr>
            <a:spLocks noGrp="1"/>
          </p:cNvSpPr>
          <p:nvPr>
            <p:ph type="sldNum" sz="quarter" idx="10"/>
          </p:nvPr>
        </p:nvSpPr>
        <p:spPr/>
        <p:txBody>
          <a:bodyPr/>
          <a:lstStyle>
            <a:extLst/>
          </a:lstStyle>
          <a:p>
            <a:fld id="{B3A019F3-8596-4028-9847-CBD3A185B07A}" type="slidenum">
              <a:rPr lang="en-US" smtClean="0"/>
              <a:pPr/>
              <a:t>2</a:t>
            </a:fld>
            <a:endParaRPr lang="en-US"/>
          </a:p>
        </p:txBody>
      </p:sp>
    </p:spTree>
    <p:extLst>
      <p:ext uri="{BB962C8B-B14F-4D97-AF65-F5344CB8AC3E}">
        <p14:creationId xmlns:p14="http://schemas.microsoft.com/office/powerpoint/2010/main" val="349853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pPr marL="171450" indent="-171450">
              <a:buFont typeface="Arial" pitchFamily="34" charset="0"/>
              <a:buChar char="•"/>
            </a:pPr>
            <a:r>
              <a:rPr lang="en-US" sz="1200" dirty="0" smtClean="0"/>
              <a:t>Parents believe – If the system worked for them – it will work for their kids</a:t>
            </a:r>
          </a:p>
          <a:p>
            <a:pPr marL="171450" indent="-171450">
              <a:buFont typeface="Arial" pitchFamily="34" charset="0"/>
              <a:buChar char="•"/>
            </a:pPr>
            <a:r>
              <a:rPr lang="en-US" sz="1200" dirty="0" smtClean="0"/>
              <a:t>The world has changed and education is changing</a:t>
            </a:r>
          </a:p>
          <a:p>
            <a:pPr marL="171450" indent="-171450">
              <a:buFont typeface="Arial" pitchFamily="34" charset="0"/>
              <a:buChar char="•"/>
            </a:pPr>
            <a:endParaRPr lang="en-US" sz="1200" dirty="0" smtClean="0"/>
          </a:p>
        </p:txBody>
      </p:sp>
      <p:sp>
        <p:nvSpPr>
          <p:cNvPr id="4" name="Rectangle 4"/>
          <p:cNvSpPr>
            <a:spLocks noGrp="1"/>
          </p:cNvSpPr>
          <p:nvPr>
            <p:ph type="sldNum" sz="quarter" idx="10"/>
          </p:nvPr>
        </p:nvSpPr>
        <p:spPr/>
        <p:txBody>
          <a:bodyPr/>
          <a:lstStyle>
            <a:extLst/>
          </a:lstStyle>
          <a:p>
            <a:fld id="{B3A019F3-8596-4028-9847-CBD3A185B07A}" type="slidenum">
              <a:rPr lang="en-US" smtClean="0"/>
              <a:pPr/>
              <a:t>3</a:t>
            </a:fld>
            <a:endParaRPr lang="en-US"/>
          </a:p>
        </p:txBody>
      </p:sp>
    </p:spTree>
    <p:extLst>
      <p:ext uri="{BB962C8B-B14F-4D97-AF65-F5344CB8AC3E}">
        <p14:creationId xmlns:p14="http://schemas.microsoft.com/office/powerpoint/2010/main" val="1257622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pPr marL="171450" indent="-171450">
              <a:buFont typeface="Arial" pitchFamily="34" charset="0"/>
              <a:buChar char="•"/>
            </a:pPr>
            <a:r>
              <a:rPr lang="en-US" sz="1200" dirty="0" smtClean="0"/>
              <a:t>You might say we are a good team</a:t>
            </a:r>
            <a:r>
              <a:rPr lang="en-US" sz="1200" baseline="0" dirty="0" smtClean="0"/>
              <a:t> in a bad league</a:t>
            </a:r>
          </a:p>
          <a:p>
            <a:pPr marL="171450" indent="-171450">
              <a:buFont typeface="Arial" pitchFamily="34" charset="0"/>
              <a:buChar char="•"/>
            </a:pPr>
            <a:r>
              <a:rPr lang="en-US" sz="1200" baseline="0" dirty="0" smtClean="0"/>
              <a:t>We have to change the way we work, not just the way we report</a:t>
            </a:r>
            <a:endParaRPr lang="en-US" sz="1200" dirty="0" smtClean="0"/>
          </a:p>
        </p:txBody>
      </p:sp>
      <p:sp>
        <p:nvSpPr>
          <p:cNvPr id="4" name="Rectangle 4"/>
          <p:cNvSpPr>
            <a:spLocks noGrp="1"/>
          </p:cNvSpPr>
          <p:nvPr>
            <p:ph type="sldNum" sz="quarter" idx="10"/>
          </p:nvPr>
        </p:nvSpPr>
        <p:spPr/>
        <p:txBody>
          <a:bodyPr/>
          <a:lstStyle>
            <a:extLst/>
          </a:lstStyle>
          <a:p>
            <a:fld id="{B3A019F3-8596-4028-9847-CBD3A185B07A}" type="slidenum">
              <a:rPr lang="en-US" smtClean="0"/>
              <a:pPr/>
              <a:t>4</a:t>
            </a:fld>
            <a:endParaRPr lang="en-US"/>
          </a:p>
        </p:txBody>
      </p:sp>
    </p:spTree>
    <p:extLst>
      <p:ext uri="{BB962C8B-B14F-4D97-AF65-F5344CB8AC3E}">
        <p14:creationId xmlns:p14="http://schemas.microsoft.com/office/powerpoint/2010/main" val="1635275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pPr marL="171450" indent="-171450">
              <a:buFont typeface="Arial" pitchFamily="34" charset="0"/>
              <a:buChar char="•"/>
            </a:pPr>
            <a:r>
              <a:rPr lang="en-US" sz="1200" dirty="0" smtClean="0"/>
              <a:t>You might say we are a good team</a:t>
            </a:r>
            <a:r>
              <a:rPr lang="en-US" sz="1200" baseline="0" dirty="0" smtClean="0"/>
              <a:t> in a bad league</a:t>
            </a:r>
          </a:p>
          <a:p>
            <a:pPr marL="171450" indent="-171450">
              <a:buFont typeface="Arial" pitchFamily="34" charset="0"/>
              <a:buChar char="•"/>
            </a:pPr>
            <a:r>
              <a:rPr lang="en-US" sz="1200" baseline="0" dirty="0" smtClean="0"/>
              <a:t>We have to change the way we work, not just the way we report</a:t>
            </a:r>
            <a:endParaRPr lang="en-US" sz="1200" dirty="0" smtClean="0"/>
          </a:p>
        </p:txBody>
      </p:sp>
      <p:sp>
        <p:nvSpPr>
          <p:cNvPr id="4" name="Rectangle 4"/>
          <p:cNvSpPr>
            <a:spLocks noGrp="1"/>
          </p:cNvSpPr>
          <p:nvPr>
            <p:ph type="sldNum" sz="quarter" idx="10"/>
          </p:nvPr>
        </p:nvSpPr>
        <p:spPr/>
        <p:txBody>
          <a:bodyPr/>
          <a:lstStyle>
            <a:extLst/>
          </a:lstStyle>
          <a:p>
            <a:fld id="{B3A019F3-8596-4028-9847-CBD3A185B07A}" type="slidenum">
              <a:rPr lang="en-US" smtClean="0"/>
              <a:pPr/>
              <a:t>5</a:t>
            </a:fld>
            <a:endParaRPr lang="en-US"/>
          </a:p>
        </p:txBody>
      </p:sp>
    </p:spTree>
    <p:extLst>
      <p:ext uri="{BB962C8B-B14F-4D97-AF65-F5344CB8AC3E}">
        <p14:creationId xmlns:p14="http://schemas.microsoft.com/office/powerpoint/2010/main" val="3317893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pPr marL="171450" indent="-171450">
              <a:buFont typeface="Arial" pitchFamily="34" charset="0"/>
              <a:buChar char="•"/>
            </a:pPr>
            <a:r>
              <a:rPr lang="en-US" sz="1200" dirty="0" smtClean="0"/>
              <a:t>We need to promote higher level learning </a:t>
            </a:r>
            <a:r>
              <a:rPr lang="en-US" sz="1200" smtClean="0"/>
              <a:t>by design</a:t>
            </a:r>
            <a:endParaRPr lang="en-US" sz="1200" dirty="0" smtClean="0"/>
          </a:p>
        </p:txBody>
      </p:sp>
      <p:sp>
        <p:nvSpPr>
          <p:cNvPr id="4" name="Rectangle 4"/>
          <p:cNvSpPr>
            <a:spLocks noGrp="1"/>
          </p:cNvSpPr>
          <p:nvPr>
            <p:ph type="sldNum" sz="quarter" idx="10"/>
          </p:nvPr>
        </p:nvSpPr>
        <p:spPr/>
        <p:txBody>
          <a:bodyPr/>
          <a:lstStyle>
            <a:extLst/>
          </a:lstStyle>
          <a:p>
            <a:fld id="{B3A019F3-8596-4028-9847-CBD3A185B07A}" type="slidenum">
              <a:rPr lang="en-US" smtClean="0"/>
              <a:pPr/>
              <a:t>6</a:t>
            </a:fld>
            <a:endParaRPr lang="en-US"/>
          </a:p>
        </p:txBody>
      </p:sp>
    </p:spTree>
    <p:extLst>
      <p:ext uri="{BB962C8B-B14F-4D97-AF65-F5344CB8AC3E}">
        <p14:creationId xmlns:p14="http://schemas.microsoft.com/office/powerpoint/2010/main" val="3003862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pPr marL="171450" indent="-171450">
              <a:buFont typeface="Arial" pitchFamily="34" charset="0"/>
              <a:buChar char="•"/>
            </a:pPr>
            <a:endParaRPr lang="en-US" sz="1200" dirty="0" smtClean="0"/>
          </a:p>
        </p:txBody>
      </p:sp>
      <p:sp>
        <p:nvSpPr>
          <p:cNvPr id="4" name="Rectangle 4"/>
          <p:cNvSpPr>
            <a:spLocks noGrp="1"/>
          </p:cNvSpPr>
          <p:nvPr>
            <p:ph type="sldNum" sz="quarter" idx="10"/>
          </p:nvPr>
        </p:nvSpPr>
        <p:spPr/>
        <p:txBody>
          <a:bodyPr/>
          <a:lstStyle>
            <a:extLst/>
          </a:lstStyle>
          <a:p>
            <a:fld id="{B3A019F3-8596-4028-9847-CBD3A185B07A}" type="slidenum">
              <a:rPr lang="en-US" smtClean="0"/>
              <a:pPr/>
              <a:t>7</a:t>
            </a:fld>
            <a:endParaRPr lang="en-US"/>
          </a:p>
        </p:txBody>
      </p:sp>
    </p:spTree>
    <p:extLst>
      <p:ext uri="{BB962C8B-B14F-4D97-AF65-F5344CB8AC3E}">
        <p14:creationId xmlns:p14="http://schemas.microsoft.com/office/powerpoint/2010/main" val="3268322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pPr marL="171450" indent="-171450">
              <a:buFont typeface="Arial" pitchFamily="34" charset="0"/>
              <a:buChar char="•"/>
            </a:pPr>
            <a:endParaRPr lang="en-US" sz="1200" dirty="0" smtClean="0"/>
          </a:p>
        </p:txBody>
      </p:sp>
      <p:sp>
        <p:nvSpPr>
          <p:cNvPr id="4" name="Rectangle 4"/>
          <p:cNvSpPr>
            <a:spLocks noGrp="1"/>
          </p:cNvSpPr>
          <p:nvPr>
            <p:ph type="sldNum" sz="quarter" idx="10"/>
          </p:nvPr>
        </p:nvSpPr>
        <p:spPr/>
        <p:txBody>
          <a:bodyPr/>
          <a:lstStyle>
            <a:extLst/>
          </a:lstStyle>
          <a:p>
            <a:fld id="{B3A019F3-8596-4028-9847-CBD3A185B07A}" type="slidenum">
              <a:rPr lang="en-US" smtClean="0"/>
              <a:pPr/>
              <a:t>10</a:t>
            </a:fld>
            <a:endParaRPr lang="en-US"/>
          </a:p>
        </p:txBody>
      </p:sp>
    </p:spTree>
    <p:extLst>
      <p:ext uri="{BB962C8B-B14F-4D97-AF65-F5344CB8AC3E}">
        <p14:creationId xmlns:p14="http://schemas.microsoft.com/office/powerpoint/2010/main" val="3215250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pPr marL="171450" indent="-171450">
              <a:buFont typeface="Arial" pitchFamily="34" charset="0"/>
              <a:buChar char="•"/>
            </a:pPr>
            <a:r>
              <a:rPr lang="en-US" sz="1200" dirty="0" smtClean="0"/>
              <a:t>One of the last school Divisions to move</a:t>
            </a:r>
            <a:r>
              <a:rPr lang="en-US" sz="1200" baseline="0" dirty="0" smtClean="0"/>
              <a:t> to common report card</a:t>
            </a:r>
            <a:endParaRPr lang="en-US" sz="1200" dirty="0" smtClean="0"/>
          </a:p>
        </p:txBody>
      </p:sp>
      <p:sp>
        <p:nvSpPr>
          <p:cNvPr id="4" name="Rectangle 4"/>
          <p:cNvSpPr>
            <a:spLocks noGrp="1"/>
          </p:cNvSpPr>
          <p:nvPr>
            <p:ph type="sldNum" sz="quarter" idx="10"/>
          </p:nvPr>
        </p:nvSpPr>
        <p:spPr/>
        <p:txBody>
          <a:bodyPr/>
          <a:lstStyle>
            <a:extLst/>
          </a:lstStyle>
          <a:p>
            <a:fld id="{B3A019F3-8596-4028-9847-CBD3A185B07A}" type="slidenum">
              <a:rPr lang="en-US" smtClean="0"/>
              <a:pPr/>
              <a:t>11</a:t>
            </a:fld>
            <a:endParaRPr lang="en-US"/>
          </a:p>
        </p:txBody>
      </p:sp>
    </p:spTree>
    <p:extLst>
      <p:ext uri="{BB962C8B-B14F-4D97-AF65-F5344CB8AC3E}">
        <p14:creationId xmlns:p14="http://schemas.microsoft.com/office/powerpoint/2010/main" val="3302856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add author information</a:t>
            </a:r>
            <a:endParaRPr lang="en-US" dirty="0"/>
          </a:p>
        </p:txBody>
      </p:sp>
      <p:sp>
        <p:nvSpPr>
          <p:cNvPr id="15" name="Rectangle 15"/>
          <p:cNvSpPr>
            <a:spLocks noGrp="1"/>
          </p:cNvSpPr>
          <p:nvPr>
            <p:ph type="sldNum" sz="quarter" idx="11"/>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extLst/>
          </a:lstStyle>
          <a:p>
            <a:endParaRPr lang="en-US" dirty="0"/>
          </a:p>
        </p:txBody>
      </p:sp>
      <p:pic>
        <p:nvPicPr>
          <p:cNvPr id="30" name="ContosoLogo.jpg"/>
          <p:cNvPicPr>
            <a:picLocks noChangeAspect="1"/>
          </p:cNvPicPr>
          <p:nvPr/>
        </p:nvPicPr>
        <p:blipFill>
          <a:blip r:embed="rId2">
            <a:duotone>
              <a:schemeClr val="accent4"/>
              <a:srgbClr val="FFFFFF"/>
            </a:duotone>
          </a:blip>
          <a:stretch>
            <a:fillRect/>
          </a:stretch>
        </p:blipFill>
        <p:spPr>
          <a:xfrm>
            <a:off x="7696200" y="5791200"/>
            <a:ext cx="1371600" cy="1008126"/>
          </a:xfrm>
          <a:prstGeom prst="rect">
            <a:avLst/>
          </a:prstGeom>
          <a:noFill/>
          <a:ln>
            <a:noFill/>
          </a:ln>
        </p:spPr>
      </p:pic>
      <p:sp>
        <p:nvSpPr>
          <p:cNvPr id="8" name="Rectangle 10"/>
          <p:cNvSpPr/>
          <p:nvPr userDrawn="1"/>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10/22/2014</a:t>
            </a:fld>
            <a:endParaRPr lang="en-US" dirty="0"/>
          </a:p>
        </p:txBody>
      </p:sp>
      <p:sp>
        <p:nvSpPr>
          <p:cNvPr id="12" name="Rectangle 11"/>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5"/>
          </p:nvPr>
        </p:nvSpPr>
        <p:spPr>
          <a:xfrm>
            <a:off x="301752" y="609600"/>
            <a:ext cx="8074152"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19"/>
          <p:cNvSpPr>
            <a:spLocks noGrp="1"/>
          </p:cNvSpPr>
          <p:nvPr>
            <p:ph type="dt" sz="half" idx="22"/>
          </p:nvPr>
        </p:nvSpPr>
        <p:spPr/>
        <p:txBody>
          <a:bodyPr/>
          <a:lstStyle>
            <a:extLst/>
          </a:lstStyle>
          <a:p>
            <a:pPr algn="r"/>
            <a:fld id="{FEC9D3F2-7140-49B9-866C-D21246A5836E}" type="datetime1">
              <a:rPr lang="en-US" smtClean="0"/>
              <a:pPr algn="r"/>
              <a:t>10/22/2014</a:t>
            </a:fld>
            <a:endParaRPr lang="en-US"/>
          </a:p>
        </p:txBody>
      </p:sp>
      <p:sp>
        <p:nvSpPr>
          <p:cNvPr id="20" name="Rectangle 20"/>
          <p:cNvSpPr>
            <a:spLocks noGrp="1"/>
          </p:cNvSpPr>
          <p:nvPr>
            <p:ph type="sldNum" sz="quarter" idx="23"/>
          </p:nvPr>
        </p:nvSpPr>
        <p:spPr/>
        <p:txBody>
          <a:bodyPr/>
          <a:lstStyle>
            <a:extLst/>
          </a:lstStyle>
          <a:p>
            <a:pPr algn="r"/>
            <a:fld id="{256D3EEF-DE4E-429D-8EC4-DDC531AFF587}" type="slidenum">
              <a:rPr lang="en-US" sz="1000" smtClean="0"/>
              <a:pPr algn="r"/>
              <a:t>‹#›</a:t>
            </a:fld>
            <a:endParaRPr lang="en-US"/>
          </a:p>
        </p:txBody>
      </p:sp>
      <p:sp>
        <p:nvSpPr>
          <p:cNvPr id="22" name="Rectangle 22"/>
          <p:cNvSpPr>
            <a:spLocks noGrp="1"/>
          </p:cNvSpPr>
          <p:nvPr>
            <p:ph type="ftr" sz="quarter" idx="24"/>
          </p:nvPr>
        </p:nvSpPr>
        <p:spPr/>
        <p:txBody>
          <a:bodyPr/>
          <a:lstStyle>
            <a:extLst/>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9"/>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Rectangle 23"/>
          <p:cNvSpPr>
            <a:spLocks noGrp="1"/>
          </p:cNvSpPr>
          <p:nvPr>
            <p:ph type="dt" sz="half" idx="22"/>
          </p:nvPr>
        </p:nvSpPr>
        <p:spPr/>
        <p:txBody>
          <a:bodyPr/>
          <a:lstStyle>
            <a:extLst/>
          </a:lstStyle>
          <a:p>
            <a:pPr algn="r"/>
            <a:fld id="{CBEC585F-C108-48D6-9331-6628A0FBB73B}" type="datetime1">
              <a:rPr lang="en-US" smtClean="0"/>
              <a:pPr algn="r"/>
              <a:t>10/22/2014</a:t>
            </a:fld>
            <a:endParaRPr lang="en-US"/>
          </a:p>
        </p:txBody>
      </p:sp>
      <p:sp>
        <p:nvSpPr>
          <p:cNvPr id="27" name="Rectangle 27"/>
          <p:cNvSpPr>
            <a:spLocks noGrp="1"/>
          </p:cNvSpPr>
          <p:nvPr>
            <p:ph type="sldNum" sz="quarter" idx="23"/>
          </p:nvPr>
        </p:nvSpPr>
        <p:spPr/>
        <p:txBody>
          <a:bodyPr/>
          <a:lstStyle>
            <a:extLst/>
          </a:lstStyle>
          <a:p>
            <a:pPr algn="r"/>
            <a:fld id="{256D3EEF-DE4E-429D-8EC4-DDC531AFF587}" type="slidenum">
              <a:rPr lang="en-US" sz="1000" smtClean="0"/>
              <a:pPr algn="r"/>
              <a:t>‹#›</a:t>
            </a:fld>
            <a:endParaRPr lang="en-US"/>
          </a:p>
        </p:txBody>
      </p:sp>
      <p:sp>
        <p:nvSpPr>
          <p:cNvPr id="28" name="Rectangle 28"/>
          <p:cNvSpPr>
            <a:spLocks noGrp="1"/>
          </p:cNvSpPr>
          <p:nvPr>
            <p:ph type="ftr" sz="quarter" idx="24"/>
          </p:nvPr>
        </p:nvSpPr>
        <p:spPr/>
        <p:txBody>
          <a:bodyPr/>
          <a:lstStyle>
            <a:extLst/>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extLst/>
          </a:lstStyle>
          <a:p>
            <a:r>
              <a:rPr lang="en-US" smtClean="0"/>
              <a:t>Click to edit Master title style</a:t>
            </a:r>
            <a:endParaRPr lang="en-US"/>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8" name="Rectangle 11"/>
          <p:cNvSpPr>
            <a:spLocks noGrp="1"/>
          </p:cNvSpPr>
          <p:nvPr>
            <p:ph sz="quarter" idx="16"/>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0"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3" name="Rectangle 11"/>
          <p:cNvSpPr>
            <a:spLocks noGrp="1"/>
          </p:cNvSpPr>
          <p:nvPr>
            <p:ph sz="quarter" idx="18"/>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20"/>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extLst/>
          </a:lstStyle>
          <a:p>
            <a:pPr algn="r"/>
            <a:fld id="{7293A964-5F5E-47DC-ABD9-08A6A9FFD04F}" type="datetime1">
              <a:rPr lang="en-US" smtClean="0"/>
              <a:pPr algn="r"/>
              <a:t>10/22/2014</a:t>
            </a:fld>
            <a:endParaRPr lang="en-US"/>
          </a:p>
        </p:txBody>
      </p:sp>
      <p:sp>
        <p:nvSpPr>
          <p:cNvPr id="18" name="Rectangle 18"/>
          <p:cNvSpPr>
            <a:spLocks noGrp="1"/>
          </p:cNvSpPr>
          <p:nvPr>
            <p:ph type="sldNum" sz="quarter" idx="22"/>
          </p:nvPr>
        </p:nvSpPr>
        <p:spPr/>
        <p:txBody>
          <a:bodyPr/>
          <a:lstStyle>
            <a:extLst/>
          </a:lstStyle>
          <a:p>
            <a:pPr algn="r"/>
            <a:fld id="{256D3EEF-DE4E-429D-8EC4-DDC531AFF587}" type="slidenum">
              <a:rPr lang="en-US" sz="1000" smtClean="0"/>
              <a:pPr algn="r"/>
              <a:t>‹#›</a:t>
            </a:fld>
            <a:endParaRPr lang="en-US"/>
          </a:p>
        </p:txBody>
      </p:sp>
      <p:sp>
        <p:nvSpPr>
          <p:cNvPr id="21" name="Rectangle 21"/>
          <p:cNvSpPr>
            <a:spLocks noGrp="1"/>
          </p:cNvSpPr>
          <p:nvPr>
            <p:ph type="ftr" sz="quarter" idx="23"/>
          </p:nvPr>
        </p:nvSpPr>
        <p:spPr/>
        <p:txBody>
          <a:bodyPr/>
          <a:lstStyle>
            <a:extLst/>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5"/>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0" name="Rectangle 11"/>
          <p:cNvSpPr>
            <a:spLocks noGrp="1"/>
          </p:cNvSpPr>
          <p:nvPr>
            <p:ph sz="quarter" idx="16"/>
          </p:nvPr>
        </p:nvSpPr>
        <p:spPr>
          <a:xfrm>
            <a:off x="3048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8"/>
          </p:nvPr>
        </p:nvSpPr>
        <p:spPr>
          <a:xfrm>
            <a:off x="3017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6" name="Rectangle 11"/>
          <p:cNvSpPr>
            <a:spLocks noGrp="1"/>
          </p:cNvSpPr>
          <p:nvPr>
            <p:ph sz="quarter" idx="20"/>
          </p:nvPr>
        </p:nvSpPr>
        <p:spPr>
          <a:xfrm>
            <a:off x="3048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extLst/>
          </a:lstStyle>
          <a:p>
            <a:pPr algn="r"/>
            <a:fld id="{968C9C2A-D3B8-4543-8A47-F59C20C16D9A}" type="datetime1">
              <a:rPr lang="en-US" smtClean="0"/>
              <a:pPr algn="r"/>
              <a:t>10/22/2014</a:t>
            </a:fld>
            <a:endParaRPr lang="en-US" dirty="0"/>
          </a:p>
        </p:txBody>
      </p:sp>
      <p:sp>
        <p:nvSpPr>
          <p:cNvPr id="19" name="Rectangle 19"/>
          <p:cNvSpPr>
            <a:spLocks noGrp="1"/>
          </p:cNvSpPr>
          <p:nvPr>
            <p:ph type="sldNum" sz="quarter" idx="22"/>
          </p:nvPr>
        </p:nvSpPr>
        <p:spPr/>
        <p:txBody>
          <a:bodyPr/>
          <a:lstStyle>
            <a:extLst/>
          </a:lstStyle>
          <a:p>
            <a:pPr algn="r"/>
            <a:fld id="{256D3EEF-DE4E-429D-8EC4-DDC531AFF587}" type="slidenum">
              <a:rPr lang="en-US" sz="1000" smtClean="0"/>
              <a:pPr algn="r"/>
              <a:t>‹#›</a:t>
            </a:fld>
            <a:endParaRPr lang="en-US"/>
          </a:p>
        </p:txBody>
      </p:sp>
      <p:sp>
        <p:nvSpPr>
          <p:cNvPr id="20" name="Rectangle 20"/>
          <p:cNvSpPr>
            <a:spLocks noGrp="1"/>
          </p:cNvSpPr>
          <p:nvPr>
            <p:ph type="ftr" sz="quarter" idx="23"/>
          </p:nvPr>
        </p:nvSpPr>
        <p:spPr/>
        <p:txBody>
          <a:bodyPr/>
          <a:lstStyle>
            <a:extLst/>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extLst/>
          </a:lstStyle>
          <a:p>
            <a:r>
              <a:rPr lang="en-US" smtClean="0"/>
              <a:t>Click to edit Master title style</a:t>
            </a:r>
            <a:endParaRPr lang="en-US"/>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9" name="Rectangle 11"/>
          <p:cNvSpPr>
            <a:spLocks noGrp="1"/>
          </p:cNvSpPr>
          <p:nvPr>
            <p:ph sz="quarter" idx="18"/>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32" name="Rectangle 11"/>
          <p:cNvSpPr>
            <a:spLocks noGrp="1"/>
          </p:cNvSpPr>
          <p:nvPr>
            <p:ph sz="quarter" idx="20"/>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34" name="Rectangle 11"/>
          <p:cNvSpPr>
            <a:spLocks noGrp="1"/>
          </p:cNvSpPr>
          <p:nvPr>
            <p:ph sz="quarter" idx="22"/>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6"/>
          <p:cNvSpPr>
            <a:spLocks noGrp="1"/>
          </p:cNvSpPr>
          <p:nvPr>
            <p:ph type="dt" sz="half" idx="23"/>
          </p:nvPr>
        </p:nvSpPr>
        <p:spPr/>
        <p:txBody>
          <a:bodyPr/>
          <a:lstStyle>
            <a:extLst/>
          </a:lstStyle>
          <a:p>
            <a:pPr algn="r"/>
            <a:fld id="{29ED4C97-3C5D-482A-99AD-AD992C3024DE}" type="datetime1">
              <a:rPr lang="en-US" smtClean="0"/>
              <a:pPr algn="r"/>
              <a:t>10/22/2014</a:t>
            </a:fld>
            <a:endParaRPr lang="en-US"/>
          </a:p>
        </p:txBody>
      </p:sp>
      <p:sp>
        <p:nvSpPr>
          <p:cNvPr id="17" name="Rectangle 17"/>
          <p:cNvSpPr>
            <a:spLocks noGrp="1"/>
          </p:cNvSpPr>
          <p:nvPr>
            <p:ph type="sldNum" sz="quarter" idx="24"/>
          </p:nvPr>
        </p:nvSpPr>
        <p:spPr/>
        <p:txBody>
          <a:bodyPr/>
          <a:lstStyle>
            <a:extLst/>
          </a:lstStyle>
          <a:p>
            <a:pPr algn="r"/>
            <a:fld id="{256D3EEF-DE4E-429D-8EC4-DDC531AFF587}" type="slidenum">
              <a:rPr lang="en-US" sz="1000" smtClean="0"/>
              <a:pPr algn="r"/>
              <a:t>‹#›</a:t>
            </a:fld>
            <a:endParaRPr lang="en-US"/>
          </a:p>
        </p:txBody>
      </p:sp>
      <p:sp>
        <p:nvSpPr>
          <p:cNvPr id="18" name="Rectangle 18"/>
          <p:cNvSpPr>
            <a:spLocks noGrp="1"/>
          </p:cNvSpPr>
          <p:nvPr>
            <p:ph type="ftr" sz="quarter" idx="25"/>
          </p:nvPr>
        </p:nvSpPr>
        <p:spPr/>
        <p:txBody>
          <a:bodyPr/>
          <a:lstStyle>
            <a:extLst/>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extLst/>
          </a:lstStyle>
          <a:p>
            <a:r>
              <a:rPr lang="en-US" smtClean="0"/>
              <a:t>Click to edit Master title style</a:t>
            </a:r>
            <a:endParaRPr lang="en-US"/>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2" name="Rectangle 11"/>
          <p:cNvSpPr>
            <a:spLocks noGrp="1"/>
          </p:cNvSpPr>
          <p:nvPr>
            <p:ph sz="quarter" idx="16"/>
          </p:nvPr>
        </p:nvSpPr>
        <p:spPr>
          <a:xfrm>
            <a:off x="307848"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6" name="Rectangle 11"/>
          <p:cNvSpPr>
            <a:spLocks noGrp="1"/>
          </p:cNvSpPr>
          <p:nvPr>
            <p:ph sz="quarter" idx="18"/>
          </p:nvPr>
        </p:nvSpPr>
        <p:spPr>
          <a:xfrm>
            <a:off x="304800"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8" name="Rectangle 11"/>
          <p:cNvSpPr>
            <a:spLocks noGrp="1"/>
          </p:cNvSpPr>
          <p:nvPr>
            <p:ph sz="quarter" idx="20"/>
          </p:nvPr>
        </p:nvSpPr>
        <p:spPr>
          <a:xfrm>
            <a:off x="307848"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3" name="Rectangle 11"/>
          <p:cNvSpPr>
            <a:spLocks noGrp="1"/>
          </p:cNvSpPr>
          <p:nvPr>
            <p:ph sz="quarter" idx="22"/>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5"/>
          </p:nvPr>
        </p:nvSpPr>
        <p:spPr/>
        <p:txBody>
          <a:bodyPr/>
          <a:lstStyle>
            <a:extLst/>
          </a:lstStyle>
          <a:p>
            <a:pPr algn="r"/>
            <a:fld id="{3EF8FEE9-63ED-4C1B-8C25-9B47C2DA1E72}" type="datetime1">
              <a:rPr lang="en-US" smtClean="0"/>
              <a:pPr algn="r"/>
              <a:t>10/22/2014</a:t>
            </a:fld>
            <a:endParaRPr lang="en-US"/>
          </a:p>
        </p:txBody>
      </p:sp>
      <p:sp>
        <p:nvSpPr>
          <p:cNvPr id="18" name="Rectangle 18"/>
          <p:cNvSpPr>
            <a:spLocks noGrp="1"/>
          </p:cNvSpPr>
          <p:nvPr>
            <p:ph type="sldNum" sz="quarter" idx="26"/>
          </p:nvPr>
        </p:nvSpPr>
        <p:spPr/>
        <p:txBody>
          <a:bodyPr/>
          <a:lstStyle>
            <a:extLst/>
          </a:lstStyle>
          <a:p>
            <a:pPr algn="r"/>
            <a:fld id="{256D3EEF-DE4E-429D-8EC4-DDC531AFF587}" type="slidenum">
              <a:rPr lang="en-US" sz="1000" smtClean="0"/>
              <a:pPr algn="r"/>
              <a:t>‹#›</a:t>
            </a:fld>
            <a:endParaRPr lang="en-US"/>
          </a:p>
        </p:txBody>
      </p:sp>
      <p:sp>
        <p:nvSpPr>
          <p:cNvPr id="23" name="Rectangle 23"/>
          <p:cNvSpPr>
            <a:spLocks noGrp="1"/>
          </p:cNvSpPr>
          <p:nvPr>
            <p:ph type="ftr" sz="quarter" idx="27"/>
          </p:nvPr>
        </p:nvSpPr>
        <p:spPr/>
        <p:txBody>
          <a:bodyPr/>
          <a:lstStyle>
            <a:extLst/>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extLst/>
          </a:lstStyle>
          <a:p>
            <a:r>
              <a:rPr lang="en-US" smtClean="0"/>
              <a:t>Click to edit Master title style</a:t>
            </a:r>
            <a:endParaRPr lang="en-US"/>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extLst/>
          </a:lstStyle>
          <a:p>
            <a:r>
              <a:rPr lang="en-US" dirty="0" smtClean="0"/>
              <a:t>Company</a:t>
            </a:r>
            <a:r>
              <a:rPr lang="en-US" baseline="0" dirty="0" smtClean="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extLst/>
          </a:lstStyle>
          <a:p>
            <a:r>
              <a:rPr lang="en-US" dirty="0" smtClean="0"/>
              <a:t>Company</a:t>
            </a:r>
            <a:r>
              <a:rPr lang="en-US" baseline="0" dirty="0" smtClean="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extLst/>
          </a:lstStyle>
          <a:p>
            <a:r>
              <a:rPr lang="en-US" dirty="0" smtClean="0"/>
              <a:t>Company</a:t>
            </a:r>
            <a:r>
              <a:rPr lang="en-US" baseline="0" dirty="0" smtClean="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extLst/>
          </a:lstStyle>
          <a:p>
            <a:r>
              <a:rPr lang="en-US" dirty="0" smtClean="0"/>
              <a:t>Company</a:t>
            </a:r>
            <a:r>
              <a:rPr lang="en-US" baseline="0" dirty="0" smtClean="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extLst/>
          </a:lstStyle>
          <a:p>
            <a:r>
              <a:rPr lang="en-US" dirty="0" smtClean="0"/>
              <a:t>Company</a:t>
            </a:r>
            <a:r>
              <a:rPr lang="en-US" baseline="0" dirty="0" smtClean="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extLst/>
          </a:lstStyle>
          <a:p>
            <a:r>
              <a:rPr lang="en-US" dirty="0" smtClean="0"/>
              <a:t>Company</a:t>
            </a:r>
            <a:r>
              <a:rPr lang="en-US" baseline="0" dirty="0" smtClean="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smtClean="0"/>
              <a:t>Amount</a:t>
            </a:r>
            <a:endParaRPr lang="en-US" dirty="0"/>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smtClean="0"/>
              <a:t>Amount</a:t>
            </a:r>
            <a:endParaRPr lang="en-US" dirty="0"/>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smtClean="0"/>
              <a:t>Amount</a:t>
            </a:r>
            <a:endParaRPr lang="en-US" dirty="0"/>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smtClean="0"/>
              <a:t>Amount</a:t>
            </a:r>
            <a:endParaRPr lang="en-US" dirty="0"/>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smtClean="0"/>
              <a:t>Amount</a:t>
            </a:r>
            <a:endParaRPr lang="en-US" dirty="0"/>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smtClean="0"/>
              <a:t>Amount</a:t>
            </a:r>
            <a:endParaRPr lang="en-US" dirty="0"/>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smtClean="0"/>
              <a:t>Description</a:t>
            </a:r>
            <a:endParaRPr lang="en-US" dirty="0"/>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smtClean="0"/>
              <a:t>Description</a:t>
            </a:r>
            <a:endParaRPr lang="en-US" dirty="0"/>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smtClean="0"/>
              <a:t>Description</a:t>
            </a:r>
            <a:endParaRPr lang="en-US" dirty="0"/>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smtClean="0"/>
              <a:t>Description</a:t>
            </a:r>
            <a:endParaRPr lang="en-US" dirty="0"/>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smtClean="0"/>
              <a:t>Description</a:t>
            </a:r>
            <a:endParaRPr lang="en-US" dirty="0"/>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smtClean="0"/>
              <a:t>Description</a:t>
            </a:r>
            <a:endParaRPr lang="en-US" dirty="0"/>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smtClean="0"/>
              <a:t>Click to edit Master text styles</a:t>
            </a:r>
          </a:p>
        </p:txBody>
      </p:sp>
      <p:sp>
        <p:nvSpPr>
          <p:cNvPr id="42" name="Rectangle 42"/>
          <p:cNvSpPr>
            <a:spLocks noGrp="1"/>
          </p:cNvSpPr>
          <p:nvPr>
            <p:ph type="dt" sz="half" idx="47"/>
          </p:nvPr>
        </p:nvSpPr>
        <p:spPr/>
        <p:txBody>
          <a:bodyPr/>
          <a:lstStyle>
            <a:extLst/>
          </a:lstStyle>
          <a:p>
            <a:pPr algn="r"/>
            <a:fld id="{E8BD303E-7304-41BE-B693-A76D7275A3B0}" type="datetime1">
              <a:rPr lang="en-US" smtClean="0"/>
              <a:pPr algn="r"/>
              <a:t>10/22/2014</a:t>
            </a:fld>
            <a:endParaRPr lang="en-US"/>
          </a:p>
        </p:txBody>
      </p:sp>
      <p:sp>
        <p:nvSpPr>
          <p:cNvPr id="43" name="Rectangle 43"/>
          <p:cNvSpPr>
            <a:spLocks noGrp="1"/>
          </p:cNvSpPr>
          <p:nvPr>
            <p:ph type="sldNum" sz="quarter" idx="48"/>
          </p:nvPr>
        </p:nvSpPr>
        <p:spPr/>
        <p:txBody>
          <a:bodyPr/>
          <a:lstStyle>
            <a:extLst/>
          </a:lstStyle>
          <a:p>
            <a:pPr algn="r"/>
            <a:fld id="{256D3EEF-DE4E-429D-8EC4-DDC531AFF587}" type="slidenum">
              <a:rPr lang="en-US" sz="1000" smtClean="0"/>
              <a:pPr algn="r"/>
              <a:t>‹#›</a:t>
            </a:fld>
            <a:endParaRPr lang="en-US"/>
          </a:p>
        </p:txBody>
      </p:sp>
      <p:sp>
        <p:nvSpPr>
          <p:cNvPr id="45" name="Rectangle 45"/>
          <p:cNvSpPr>
            <a:spLocks noGrp="1"/>
          </p:cNvSpPr>
          <p:nvPr>
            <p:ph type="ftr" sz="quarter" idx="49"/>
          </p:nvPr>
        </p:nvSpPr>
        <p:spPr/>
        <p:txBody>
          <a:bodyPr/>
          <a:lstStyle>
            <a:extLst/>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dirty="0"/>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smtClean="0"/>
              <a:t>Click to add agenda item</a:t>
            </a:r>
            <a:endParaRPr lang="en-US" dirty="0"/>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10/22/2014</a:t>
            </a:fld>
            <a:endParaRPr lang="en-US" sz="1100"/>
          </a:p>
        </p:txBody>
      </p:sp>
      <p:sp>
        <p:nvSpPr>
          <p:cNvPr id="33" name="Rectangle 33"/>
          <p:cNvSpPr>
            <a:spLocks noGrp="1"/>
          </p:cNvSpPr>
          <p:nvPr>
            <p:ph type="sldNum" sz="quarter" idx="40"/>
          </p:nvPr>
        </p:nvSpPr>
        <p:spPr/>
        <p:txBody>
          <a:bodyPr/>
          <a:lstStyle>
            <a:extLst/>
          </a:lstStyle>
          <a:p>
            <a:pPr algn="r"/>
            <a:fld id="{256D3EEF-DE4E-429D-8EC4-DDC531AFF587}" type="slidenum">
              <a:rPr lang="en-US" sz="1000" smtClean="0"/>
              <a:pPr algn="r"/>
              <a:t>‹#›</a:t>
            </a:fld>
            <a:endParaRPr lang="en-US"/>
          </a:p>
        </p:txBody>
      </p:sp>
      <p:sp>
        <p:nvSpPr>
          <p:cNvPr id="34" name="Rectangle 34"/>
          <p:cNvSpPr>
            <a:spLocks noGrp="1"/>
          </p:cNvSpPr>
          <p:nvPr>
            <p:ph type="ftr" sz="quarter" idx="41"/>
          </p:nvPr>
        </p:nvSpPr>
        <p:spPr/>
        <p:txBody>
          <a:bodyPr/>
          <a:lstStyle>
            <a:extLst/>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10/22/2014</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pic>
        <p:nvPicPr>
          <p:cNvPr id="10" name="Rectangle 9"/>
          <p:cNvPicPr>
            <a:picLocks noChangeAspect="1"/>
          </p:cNvPicPr>
          <p:nvPr/>
        </p:nvPicPr>
        <p:blipFill>
          <a:blip r:embed="rId2">
            <a:duotone>
              <a:schemeClr val="accent4"/>
              <a:srgbClr val="FFFFFF"/>
            </a:duotone>
          </a:blip>
          <a:stretch>
            <a:fillRect/>
          </a:stretch>
        </p:blipFill>
        <p:spPr>
          <a:xfrm>
            <a:off x="7601712" y="6239256"/>
            <a:ext cx="838200" cy="616077"/>
          </a:xfrm>
          <a:prstGeom prst="rect">
            <a:avLst/>
          </a:prstGeom>
          <a:noFill/>
          <a:ln>
            <a:noFill/>
          </a:ln>
        </p:spPr>
      </p:pic>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lang="en-US"/>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p:txBody>
          <a:bodyPr/>
          <a:lstStyle>
            <a:extLst/>
          </a:lstStyle>
          <a:p>
            <a:pPr algn="r"/>
            <a:fld id="{F7F1F872-C5DE-403B-85F0-1024E6CA1886}" type="datetime1">
              <a:rPr lang="en-US" smtClean="0"/>
              <a:pPr algn="r"/>
              <a:t>10/22/2014</a:t>
            </a:fld>
            <a:endParaRPr lang="en-US"/>
          </a:p>
        </p:txBody>
      </p:sp>
      <p:sp>
        <p:nvSpPr>
          <p:cNvPr id="8" name="Rectangle 8"/>
          <p:cNvSpPr>
            <a:spLocks noGrp="1"/>
          </p:cNvSpPr>
          <p:nvPr>
            <p:ph type="sldNum" sz="quarter" idx="15"/>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6"/>
          </p:nvPr>
        </p:nvSpPr>
        <p:spPr/>
        <p:txBody>
          <a:bodyPr/>
          <a:lstStyle>
            <a:extLst/>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extLst/>
          </a:lstStyle>
          <a:p>
            <a:pPr algn="r"/>
            <a:fld id="{73B9D0E9-7F95-4423-9114-95494EF8154E}" type="datetime1">
              <a:rPr lang="en-US" smtClean="0"/>
              <a:pPr algn="r"/>
              <a:t>10/22/2014</a:t>
            </a:fld>
            <a:endParaRPr lang="en-US"/>
          </a:p>
        </p:txBody>
      </p:sp>
      <p:sp>
        <p:nvSpPr>
          <p:cNvPr id="8" name="Rectangle 8"/>
          <p:cNvSpPr>
            <a:spLocks noGrp="1"/>
          </p:cNvSpPr>
          <p:nvPr>
            <p:ph type="sldNum" sz="quarter" idx="11"/>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extLst/>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609600"/>
            <a:ext cx="80772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pPr algn="r"/>
              <a:t>10/22/2014</a:t>
            </a:fld>
            <a:endParaRPr lang="en-US"/>
          </a:p>
        </p:txBody>
      </p:sp>
      <p:sp>
        <p:nvSpPr>
          <p:cNvPr id="10" name="Rectangle 10"/>
          <p:cNvSpPr>
            <a:spLocks noGrp="1"/>
          </p:cNvSpPr>
          <p:nvPr>
            <p:ph type="sldNum" sz="quarter" idx="17"/>
          </p:nvPr>
        </p:nvSpPr>
        <p:spPr/>
        <p:txBody>
          <a:bodyPr/>
          <a:lstStyle>
            <a:extLst/>
          </a:lstStyle>
          <a:p>
            <a:pPr algn="r"/>
            <a:fld id="{256D3EEF-DE4E-429D-8EC4-DDC531AFF587}" type="slidenum">
              <a:rPr lang="en-US" sz="1000" smtClean="0"/>
              <a:pPr algn="r"/>
              <a:t>‹#›</a:t>
            </a:fld>
            <a:endParaRPr lang="en-US"/>
          </a:p>
        </p:txBody>
      </p:sp>
      <p:sp>
        <p:nvSpPr>
          <p:cNvPr id="12" name="Rectangle 12"/>
          <p:cNvSpPr>
            <a:spLocks noGrp="1"/>
          </p:cNvSpPr>
          <p:nvPr>
            <p:ph type="ftr" sz="quarter" idx="18"/>
          </p:nvPr>
        </p:nvSpPr>
        <p:spPr/>
        <p:txBody>
          <a:bodyPr/>
          <a:lstStyle>
            <a:extLst/>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9"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7"/>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18"/>
          </p:nvPr>
        </p:nvSpPr>
        <p:spPr/>
        <p:txBody>
          <a:bodyPr/>
          <a:lstStyle>
            <a:extLst/>
          </a:lstStyle>
          <a:p>
            <a:pPr algn="r"/>
            <a:fld id="{A1704A40-8D3B-4404-9986-2B5D36474D63}" type="datetime1">
              <a:rPr lang="en-US" smtClean="0"/>
              <a:pPr algn="r"/>
              <a:t>10/22/2014</a:t>
            </a:fld>
            <a:endParaRPr lang="en-US"/>
          </a:p>
        </p:txBody>
      </p:sp>
      <p:sp>
        <p:nvSpPr>
          <p:cNvPr id="16" name="Rectangle 16"/>
          <p:cNvSpPr>
            <a:spLocks noGrp="1"/>
          </p:cNvSpPr>
          <p:nvPr>
            <p:ph type="sldNum" sz="quarter" idx="19"/>
          </p:nvPr>
        </p:nvSpPr>
        <p:spPr/>
        <p:txBody>
          <a:bodyPr/>
          <a:lstStyle>
            <a:extLst/>
          </a:lstStyle>
          <a:p>
            <a:pPr algn="r"/>
            <a:fld id="{256D3EEF-DE4E-429D-8EC4-DDC531AFF587}" type="slidenum">
              <a:rPr lang="en-US" sz="1000" smtClean="0"/>
              <a:pPr algn="r"/>
              <a:t>‹#›</a:t>
            </a:fld>
            <a:endParaRPr lang="en-US"/>
          </a:p>
        </p:txBody>
      </p:sp>
      <p:sp>
        <p:nvSpPr>
          <p:cNvPr id="17" name="Rectangle 17"/>
          <p:cNvSpPr>
            <a:spLocks noGrp="1"/>
          </p:cNvSpPr>
          <p:nvPr>
            <p:ph type="ftr" sz="quarter" idx="20"/>
          </p:nvPr>
        </p:nvSpPr>
        <p:spPr/>
        <p:txBody>
          <a:bodyPr/>
          <a:lstStyle>
            <a:extLst/>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9"/>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20"/>
          </p:nvPr>
        </p:nvSpPr>
        <p:spPr/>
        <p:txBody>
          <a:bodyPr/>
          <a:lstStyle>
            <a:extLst/>
          </a:lstStyle>
          <a:p>
            <a:pPr algn="r"/>
            <a:fld id="{DE3B91AD-F2C9-43CB-A84C-1D5C130F2509}" type="datetime1">
              <a:rPr lang="en-US" smtClean="0"/>
              <a:pPr algn="r"/>
              <a:t>10/22/2014</a:t>
            </a:fld>
            <a:endParaRPr lang="en-US"/>
          </a:p>
        </p:txBody>
      </p:sp>
      <p:sp>
        <p:nvSpPr>
          <p:cNvPr id="19" name="Rectangle 19"/>
          <p:cNvSpPr>
            <a:spLocks noGrp="1"/>
          </p:cNvSpPr>
          <p:nvPr>
            <p:ph type="sldNum" sz="quarter" idx="21"/>
          </p:nvPr>
        </p:nvSpPr>
        <p:spPr/>
        <p:txBody>
          <a:bodyPr/>
          <a:lstStyle>
            <a:extLst/>
          </a:lstStyle>
          <a:p>
            <a:pPr algn="r"/>
            <a:fld id="{256D3EEF-DE4E-429D-8EC4-DDC531AFF587}" type="slidenum">
              <a:rPr lang="en-US" sz="1000" smtClean="0"/>
              <a:pPr algn="r"/>
              <a:t>‹#›</a:t>
            </a:fld>
            <a:endParaRPr lang="en-US"/>
          </a:p>
        </p:txBody>
      </p:sp>
      <p:sp>
        <p:nvSpPr>
          <p:cNvPr id="22" name="Rectangle 22"/>
          <p:cNvSpPr>
            <a:spLocks noGrp="1"/>
          </p:cNvSpPr>
          <p:nvPr>
            <p:ph type="ftr" sz="quarter" idx="22"/>
          </p:nvPr>
        </p:nvSpPr>
        <p:spPr/>
        <p:txBody>
          <a:bodyPr/>
          <a:lstStyle>
            <a:extLst/>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Rectangle 21"/>
          <p:cNvSpPr>
            <a:spLocks noGrp="1"/>
          </p:cNvSpPr>
          <p:nvPr>
            <p:ph type="dt" sz="half" idx="20"/>
          </p:nvPr>
        </p:nvSpPr>
        <p:spPr/>
        <p:txBody>
          <a:bodyPr/>
          <a:lstStyle>
            <a:extLst/>
          </a:lstStyle>
          <a:p>
            <a:pPr algn="r"/>
            <a:fld id="{27D93220-918A-400D-B3FA-D8B22567DEBB}" type="datetime1">
              <a:rPr lang="en-US" smtClean="0"/>
              <a:pPr algn="r"/>
              <a:t>10/22/2014</a:t>
            </a:fld>
            <a:endParaRPr lang="en-US"/>
          </a:p>
        </p:txBody>
      </p:sp>
      <p:sp>
        <p:nvSpPr>
          <p:cNvPr id="22" name="Rectangle 22"/>
          <p:cNvSpPr>
            <a:spLocks noGrp="1"/>
          </p:cNvSpPr>
          <p:nvPr>
            <p:ph type="sldNum" sz="quarter" idx="21"/>
          </p:nvPr>
        </p:nvSpPr>
        <p:spPr/>
        <p:txBody>
          <a:bodyPr/>
          <a:lstStyle>
            <a:extLst/>
          </a:lstStyle>
          <a:p>
            <a:pPr algn="r"/>
            <a:fld id="{256D3EEF-DE4E-429D-8EC4-DDC531AFF587}" type="slidenum">
              <a:rPr lang="en-US" sz="1000" smtClean="0"/>
              <a:pPr algn="r"/>
              <a:t>‹#›</a:t>
            </a:fld>
            <a:endParaRPr lang="en-US"/>
          </a:p>
        </p:txBody>
      </p:sp>
      <p:sp>
        <p:nvSpPr>
          <p:cNvPr id="23" name="Rectangle 23"/>
          <p:cNvSpPr>
            <a:spLocks noGrp="1"/>
          </p:cNvSpPr>
          <p:nvPr>
            <p:ph type="ftr" sz="quarter" idx="22"/>
          </p:nvPr>
        </p:nvSpPr>
        <p:spPr/>
        <p:txBody>
          <a:bodyPr/>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r>
              <a:rPr lang="en-US" smtClean="0"/>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10/22/2014</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pic>
        <p:nvPicPr>
          <p:cNvPr id="24" name="ContosoLogo.jpg"/>
          <p:cNvPicPr>
            <a:picLocks noChangeAspect="1"/>
          </p:cNvPicPr>
          <p:nvPr/>
        </p:nvPicPr>
        <p:blipFill>
          <a:blip r:embed="rId18">
            <a:duotone>
              <a:schemeClr val="accent4"/>
              <a:srgbClr val="FFFFFF"/>
            </a:duotone>
          </a:blip>
          <a:stretch>
            <a:fillRect/>
          </a:stretch>
        </p:blipFill>
        <p:spPr>
          <a:xfrm>
            <a:off x="7601712" y="6239256"/>
            <a:ext cx="838200" cy="616077"/>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3" r:id="rId10"/>
    <p:sldLayoutId id="2147483658" r:id="rId11"/>
    <p:sldLayoutId id="2147483659" r:id="rId12"/>
    <p:sldLayoutId id="2147483660" r:id="rId13"/>
    <p:sldLayoutId id="2147483661" r:id="rId14"/>
    <p:sldLayoutId id="2147483662" r:id="rId15"/>
    <p:sldLayoutId id="2147483664" r:id="rId16"/>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rogetudes.gov.sk.ca/"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faa-training.measuredprogress.org/documents/10157/15652/InsideBlackBox.pdf"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www.damiancooperassessment.com/TalkFlyer1.pdf" TargetMode="External"/><Relationship Id="rId5" Type="http://schemas.openxmlformats.org/officeDocument/2006/relationships/hyperlink" Target="http://annedavies.com/PDF/TwoDayLeadersInstitute-2-2.pdf" TargetMode="External"/><Relationship Id="rId4" Type="http://schemas.openxmlformats.org/officeDocument/2006/relationships/hyperlink" Target="http://hhssteeringcouncil.weebly.com/uploads/1/2/3/2/12322579/repairkit.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p:txBody>
          <a:bodyPr>
            <a:normAutofit fontScale="90000"/>
          </a:bodyPr>
          <a:lstStyle>
            <a:extLst/>
          </a:lstStyle>
          <a:p>
            <a:r>
              <a:rPr lang="en-US" dirty="0" smtClean="0"/>
              <a:t>GRADE </a:t>
            </a:r>
            <a:r>
              <a:rPr lang="en-US" dirty="0" smtClean="0"/>
              <a:t>1-9 </a:t>
            </a:r>
            <a:r>
              <a:rPr lang="en-US" dirty="0" smtClean="0"/>
              <a:t>PROGRESS REPORT– INFORMATION FOR PARENTS</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14" r="81068" b="79567"/>
          <a:stretch/>
        </p:blipFill>
        <p:spPr>
          <a:xfrm>
            <a:off x="7391400" y="5257800"/>
            <a:ext cx="1564518" cy="14012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Subtitle 3"/>
          <p:cNvSpPr>
            <a:spLocks noGrp="1"/>
          </p:cNvSpPr>
          <p:nvPr>
            <p:ph type="subTitle" idx="1"/>
          </p:nvPr>
        </p:nvSpPr>
        <p:spPr/>
        <p:txBody>
          <a:bodyPr>
            <a:normAutofit fontScale="92500" lnSpcReduction="10000"/>
          </a:bodyPr>
          <a:lstStyle/>
          <a:p>
            <a:r>
              <a:rPr lang="en-US" dirty="0" smtClean="0"/>
              <a:t>Lord Asquith School</a:t>
            </a:r>
            <a:endParaRPr lang="en-CA" dirty="0"/>
          </a:p>
        </p:txBody>
      </p:sp>
      <p:sp>
        <p:nvSpPr>
          <p:cNvPr id="3" name="Rectangle 2"/>
          <p:cNvSpPr/>
          <p:nvPr/>
        </p:nvSpPr>
        <p:spPr>
          <a:xfrm>
            <a:off x="2791578" y="1447800"/>
            <a:ext cx="3560847"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Questions?!</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228600"/>
            <a:ext cx="533400" cy="6553200"/>
          </a:xfrm>
        </p:spPr>
        <p:txBody>
          <a:bodyPr>
            <a:noAutofit/>
          </a:bodyPr>
          <a:lstStyle>
            <a:extLst/>
          </a:lstStyle>
          <a:p>
            <a:r>
              <a:rPr lang="en-US" sz="2000" dirty="0" smtClean="0"/>
              <a:t>GRADE 1-5 PROGRESS REPORT</a:t>
            </a:r>
            <a:r>
              <a:rPr lang="en-US" dirty="0" smtClean="0"/>
              <a:t>– </a:t>
            </a:r>
            <a:r>
              <a:rPr lang="en-US" sz="1800" dirty="0" smtClean="0"/>
              <a:t>Information for Parents</a:t>
            </a:r>
            <a:endParaRPr lang="en-US" sz="1800" dirty="0"/>
          </a:p>
        </p:txBody>
      </p:sp>
      <p:sp>
        <p:nvSpPr>
          <p:cNvPr id="2" name="Rectangle 3"/>
          <p:cNvSpPr>
            <a:spLocks noGrp="1"/>
          </p:cNvSpPr>
          <p:nvPr>
            <p:ph type="body" sz="quarter" idx="13"/>
          </p:nvPr>
        </p:nvSpPr>
        <p:spPr>
          <a:xfrm>
            <a:off x="304800" y="381000"/>
            <a:ext cx="8077200" cy="457200"/>
          </a:xfrm>
        </p:spPr>
        <p:txBody>
          <a:bodyPr>
            <a:normAutofit/>
          </a:bodyPr>
          <a:lstStyle>
            <a:extLst/>
          </a:lstStyle>
          <a:p>
            <a:r>
              <a:rPr lang="en-US" sz="1800" b="0" dirty="0" smtClean="0"/>
              <a:t>Renewed Curricula</a:t>
            </a:r>
            <a:endParaRPr lang="en-US" sz="1800" b="0" dirty="0">
              <a:latin typeface="+mj-lt"/>
            </a:endParaRPr>
          </a:p>
        </p:txBody>
      </p:sp>
      <p:sp>
        <p:nvSpPr>
          <p:cNvPr id="11" name="Rectangle 10"/>
          <p:cNvSpPr/>
          <p:nvPr/>
        </p:nvSpPr>
        <p:spPr>
          <a:xfrm>
            <a:off x="7543800" y="6172200"/>
            <a:ext cx="1066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1143000"/>
            <a:ext cx="7848600" cy="369332"/>
          </a:xfrm>
          <a:prstGeom prst="rect">
            <a:avLst/>
          </a:prstGeom>
          <a:noFill/>
        </p:spPr>
        <p:txBody>
          <a:bodyPr wrap="square" rtlCol="0">
            <a:spAutoFit/>
          </a:bodyPr>
          <a:lstStyle/>
          <a:p>
            <a:endParaRPr lang="en-US" dirty="0"/>
          </a:p>
        </p:txBody>
      </p:sp>
      <p:sp>
        <p:nvSpPr>
          <p:cNvPr id="6" name="TextBox 5"/>
          <p:cNvSpPr txBox="1"/>
          <p:nvPr/>
        </p:nvSpPr>
        <p:spPr>
          <a:xfrm>
            <a:off x="5486400" y="6019800"/>
            <a:ext cx="2971800" cy="246221"/>
          </a:xfrm>
          <a:prstGeom prst="rect">
            <a:avLst/>
          </a:prstGeom>
          <a:noFill/>
        </p:spPr>
        <p:txBody>
          <a:bodyPr wrap="square" rtlCol="0">
            <a:spAutoFit/>
          </a:bodyPr>
          <a:lstStyle/>
          <a:p>
            <a:pPr algn="r"/>
            <a:r>
              <a:rPr lang="en-US" sz="1000" dirty="0" smtClean="0"/>
              <a:t>Adapted from LOCCSD 2012</a:t>
            </a:r>
            <a:endParaRPr lang="en-US" sz="1000" dirty="0"/>
          </a:p>
        </p:txBody>
      </p:sp>
      <p:sp>
        <p:nvSpPr>
          <p:cNvPr id="5" name="TextBox 4"/>
          <p:cNvSpPr txBox="1"/>
          <p:nvPr/>
        </p:nvSpPr>
        <p:spPr>
          <a:xfrm>
            <a:off x="1066800" y="5410200"/>
            <a:ext cx="4953000" cy="369332"/>
          </a:xfrm>
          <a:prstGeom prst="rect">
            <a:avLst/>
          </a:prstGeom>
          <a:noFill/>
        </p:spPr>
        <p:txBody>
          <a:bodyPr wrap="square" rtlCol="0">
            <a:spAutoFit/>
          </a:bodyPr>
          <a:lstStyle/>
          <a:p>
            <a:r>
              <a:rPr lang="en-US" dirty="0">
                <a:hlinkClick r:id="rId3"/>
              </a:rPr>
              <a:t>http://www.progetudes.gov.sk.ca/</a:t>
            </a:r>
            <a:endParaRPr lang="en-US" dirty="0"/>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798" t="8769" r="13673" b="26042"/>
          <a:stretch/>
        </p:blipFill>
        <p:spPr bwMode="auto">
          <a:xfrm>
            <a:off x="297976" y="1143000"/>
            <a:ext cx="8191228" cy="4082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380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228600"/>
            <a:ext cx="533400" cy="6553200"/>
          </a:xfrm>
        </p:spPr>
        <p:txBody>
          <a:bodyPr>
            <a:noAutofit/>
          </a:bodyPr>
          <a:lstStyle>
            <a:extLst/>
          </a:lstStyle>
          <a:p>
            <a:r>
              <a:rPr lang="en-US" sz="2000" dirty="0" smtClean="0"/>
              <a:t>GRADE 1-5 PROGRESS REPORT</a:t>
            </a:r>
            <a:r>
              <a:rPr lang="en-US" dirty="0" smtClean="0"/>
              <a:t>– </a:t>
            </a:r>
            <a:r>
              <a:rPr lang="en-US" sz="1800" dirty="0" smtClean="0"/>
              <a:t>Information for Parents</a:t>
            </a:r>
            <a:endParaRPr lang="en-US" sz="1800" dirty="0"/>
          </a:p>
        </p:txBody>
      </p:sp>
      <p:sp>
        <p:nvSpPr>
          <p:cNvPr id="2" name="Rectangle 3"/>
          <p:cNvSpPr>
            <a:spLocks noGrp="1"/>
          </p:cNvSpPr>
          <p:nvPr>
            <p:ph type="body" sz="quarter" idx="13"/>
          </p:nvPr>
        </p:nvSpPr>
        <p:spPr>
          <a:xfrm>
            <a:off x="304800" y="381000"/>
            <a:ext cx="8077200" cy="457200"/>
          </a:xfrm>
        </p:spPr>
        <p:txBody>
          <a:bodyPr>
            <a:normAutofit/>
          </a:bodyPr>
          <a:lstStyle>
            <a:extLst/>
          </a:lstStyle>
          <a:p>
            <a:r>
              <a:rPr lang="en-US" sz="1800" b="0" dirty="0" smtClean="0"/>
              <a:t>So why are we changing?</a:t>
            </a:r>
            <a:endParaRPr lang="en-US" sz="1800" b="0" dirty="0">
              <a:latin typeface="+mj-lt"/>
            </a:endParaRPr>
          </a:p>
        </p:txBody>
      </p:sp>
      <p:sp>
        <p:nvSpPr>
          <p:cNvPr id="11" name="Rectangle 10"/>
          <p:cNvSpPr/>
          <p:nvPr/>
        </p:nvSpPr>
        <p:spPr>
          <a:xfrm>
            <a:off x="7543800" y="6172200"/>
            <a:ext cx="1066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1143000"/>
            <a:ext cx="7848600" cy="369332"/>
          </a:xfrm>
          <a:prstGeom prst="rect">
            <a:avLst/>
          </a:prstGeom>
          <a:noFill/>
        </p:spPr>
        <p:txBody>
          <a:bodyPr wrap="square" rtlCol="0">
            <a:spAutoFit/>
          </a:bodyPr>
          <a:lstStyle/>
          <a:p>
            <a:endParaRPr lang="en-US" dirty="0"/>
          </a:p>
        </p:txBody>
      </p:sp>
      <p:sp>
        <p:nvSpPr>
          <p:cNvPr id="6" name="TextBox 5"/>
          <p:cNvSpPr txBox="1"/>
          <p:nvPr/>
        </p:nvSpPr>
        <p:spPr>
          <a:xfrm>
            <a:off x="5486400" y="6019800"/>
            <a:ext cx="2971800" cy="246221"/>
          </a:xfrm>
          <a:prstGeom prst="rect">
            <a:avLst/>
          </a:prstGeom>
          <a:noFill/>
        </p:spPr>
        <p:txBody>
          <a:bodyPr wrap="square" rtlCol="0">
            <a:spAutoFit/>
          </a:bodyPr>
          <a:lstStyle/>
          <a:p>
            <a:pPr algn="r"/>
            <a:r>
              <a:rPr lang="en-US" sz="1000" dirty="0" smtClean="0"/>
              <a:t>Adapted from LOCCSD 2012</a:t>
            </a:r>
            <a:endParaRPr lang="en-US" sz="1000" dirty="0"/>
          </a:p>
        </p:txBody>
      </p:sp>
      <p:sp>
        <p:nvSpPr>
          <p:cNvPr id="4" name="TextBox 3"/>
          <p:cNvSpPr txBox="1"/>
          <p:nvPr/>
        </p:nvSpPr>
        <p:spPr>
          <a:xfrm>
            <a:off x="304800" y="1143000"/>
            <a:ext cx="8001000" cy="5078313"/>
          </a:xfrm>
          <a:prstGeom prst="rect">
            <a:avLst/>
          </a:prstGeom>
          <a:noFill/>
        </p:spPr>
        <p:txBody>
          <a:bodyPr wrap="square" rtlCol="0">
            <a:spAutoFit/>
          </a:bodyPr>
          <a:lstStyle/>
          <a:p>
            <a:pPr marL="285750" indent="-285750">
              <a:buFont typeface="Wingdings" panose="05000000000000000000" pitchFamily="2" charset="2"/>
              <a:buChar char="ü"/>
            </a:pPr>
            <a:r>
              <a:rPr lang="en-US" dirty="0">
                <a:latin typeface="Calibri" pitchFamily="34" charset="0"/>
                <a:cs typeface="Calibri" pitchFamily="34" charset="0"/>
              </a:rPr>
              <a:t>To reflect new curriculum</a:t>
            </a:r>
          </a:p>
          <a:p>
            <a:pPr marL="285750" indent="-285750">
              <a:buFont typeface="Wingdings" panose="05000000000000000000" pitchFamily="2" charset="2"/>
              <a:buChar char="ü"/>
            </a:pPr>
            <a:r>
              <a:rPr lang="en-US" dirty="0">
                <a:latin typeface="Calibri" pitchFamily="34" charset="0"/>
                <a:cs typeface="Calibri" pitchFamily="34" charset="0"/>
              </a:rPr>
              <a:t>To reflect the best research</a:t>
            </a:r>
          </a:p>
          <a:p>
            <a:pPr marL="1200150" lvl="2" indent="-285750">
              <a:buFont typeface="Wingdings" pitchFamily="2" charset="2"/>
              <a:buChar char="ü"/>
            </a:pPr>
            <a:r>
              <a:rPr lang="en-US" dirty="0">
                <a:latin typeface="Calibri" pitchFamily="34" charset="0"/>
                <a:cs typeface="Calibri" pitchFamily="34" charset="0"/>
              </a:rPr>
              <a:t>Black and </a:t>
            </a:r>
            <a:r>
              <a:rPr lang="en-US" dirty="0" err="1">
                <a:latin typeface="Calibri" pitchFamily="34" charset="0"/>
                <a:cs typeface="Calibri" pitchFamily="34" charset="0"/>
              </a:rPr>
              <a:t>Wiliam</a:t>
            </a:r>
            <a:r>
              <a:rPr lang="en-US" dirty="0">
                <a:latin typeface="Calibri" pitchFamily="34" charset="0"/>
                <a:cs typeface="Calibri" pitchFamily="34" charset="0"/>
              </a:rPr>
              <a:t> – </a:t>
            </a:r>
            <a:r>
              <a:rPr lang="en-US" sz="1600" i="1" dirty="0">
                <a:latin typeface="Calibri" pitchFamily="34" charset="0"/>
                <a:cs typeface="Calibri" pitchFamily="34" charset="0"/>
                <a:hlinkClick r:id="rId3"/>
              </a:rPr>
              <a:t>Inside the Black Box, 1998</a:t>
            </a:r>
            <a:endParaRPr lang="en-US" sz="1600" i="1" dirty="0">
              <a:latin typeface="Calibri" pitchFamily="34" charset="0"/>
              <a:cs typeface="Calibri" pitchFamily="34" charset="0"/>
            </a:endParaRPr>
          </a:p>
          <a:p>
            <a:pPr marL="1200150" lvl="2" indent="-285750">
              <a:buFont typeface="Wingdings" pitchFamily="2" charset="2"/>
              <a:buChar char="ü"/>
            </a:pPr>
            <a:r>
              <a:rPr lang="en-US" dirty="0">
                <a:latin typeface="Calibri" pitchFamily="34" charset="0"/>
                <a:cs typeface="Calibri" pitchFamily="34" charset="0"/>
              </a:rPr>
              <a:t>Ken O’Connor – </a:t>
            </a:r>
            <a:r>
              <a:rPr lang="en-US" sz="1600" i="1" dirty="0">
                <a:latin typeface="Calibri" pitchFamily="34" charset="0"/>
                <a:cs typeface="Calibri" pitchFamily="34" charset="0"/>
                <a:hlinkClick r:id="rId4"/>
              </a:rPr>
              <a:t>A Repair Kit for Grading, 2010</a:t>
            </a:r>
            <a:endParaRPr lang="en-US" sz="1600" i="1" dirty="0">
              <a:latin typeface="Calibri" pitchFamily="34" charset="0"/>
              <a:cs typeface="Calibri" pitchFamily="34" charset="0"/>
            </a:endParaRPr>
          </a:p>
          <a:p>
            <a:pPr marL="1200150" lvl="2" indent="-285750">
              <a:buFont typeface="Wingdings" pitchFamily="2" charset="2"/>
              <a:buChar char="ü"/>
            </a:pPr>
            <a:r>
              <a:rPr lang="en-US" dirty="0">
                <a:latin typeface="Calibri" pitchFamily="34" charset="0"/>
                <a:cs typeface="Calibri" pitchFamily="34" charset="0"/>
              </a:rPr>
              <a:t>Anne Davies – </a:t>
            </a:r>
            <a:r>
              <a:rPr lang="en-US" sz="1600" i="1" dirty="0">
                <a:latin typeface="Calibri" pitchFamily="34" charset="0"/>
                <a:cs typeface="Calibri" pitchFamily="34" charset="0"/>
                <a:hlinkClick r:id="rId5"/>
              </a:rPr>
              <a:t>Leading the Way, 2011</a:t>
            </a:r>
            <a:endParaRPr lang="en-US" sz="1600" i="1" dirty="0">
              <a:latin typeface="Calibri" pitchFamily="34" charset="0"/>
              <a:cs typeface="Calibri" pitchFamily="34" charset="0"/>
            </a:endParaRPr>
          </a:p>
          <a:p>
            <a:pPr marL="1200150" lvl="2" indent="-285750">
              <a:buFont typeface="Wingdings" pitchFamily="2" charset="2"/>
              <a:buChar char="ü"/>
            </a:pPr>
            <a:r>
              <a:rPr lang="en-US" dirty="0">
                <a:latin typeface="Calibri" pitchFamily="34" charset="0"/>
                <a:cs typeface="Calibri" pitchFamily="34" charset="0"/>
              </a:rPr>
              <a:t>Damian Cooper – </a:t>
            </a:r>
            <a:r>
              <a:rPr lang="en-US" sz="1600" i="1" dirty="0">
                <a:latin typeface="Calibri" pitchFamily="34" charset="0"/>
                <a:cs typeface="Calibri" pitchFamily="34" charset="0"/>
                <a:hlinkClick r:id="rId6"/>
              </a:rPr>
              <a:t>Talk about Assessment, 2006</a:t>
            </a:r>
            <a:endParaRPr lang="en-US" sz="1600" i="1" dirty="0">
              <a:latin typeface="Calibri" pitchFamily="34" charset="0"/>
              <a:cs typeface="Calibri" pitchFamily="34" charset="0"/>
            </a:endParaRPr>
          </a:p>
          <a:p>
            <a:pPr marL="285750" indent="-285750">
              <a:buFont typeface="Wingdings" panose="05000000000000000000" pitchFamily="2" charset="2"/>
              <a:buChar char="ü"/>
            </a:pPr>
            <a:r>
              <a:rPr lang="en-US" dirty="0">
                <a:latin typeface="Calibri" pitchFamily="34" charset="0"/>
                <a:cs typeface="Calibri" pitchFamily="34" charset="0"/>
              </a:rPr>
              <a:t>To communicate more clearly with parents</a:t>
            </a:r>
          </a:p>
          <a:p>
            <a:pPr marL="285750" indent="-285750">
              <a:buFont typeface="Wingdings" panose="05000000000000000000" pitchFamily="2" charset="2"/>
              <a:buChar char="ü"/>
            </a:pPr>
            <a:r>
              <a:rPr lang="en-US" dirty="0">
                <a:latin typeface="Calibri" pitchFamily="34" charset="0"/>
                <a:cs typeface="Calibri" pitchFamily="34" charset="0"/>
              </a:rPr>
              <a:t>To support 21</a:t>
            </a:r>
            <a:r>
              <a:rPr lang="en-US" baseline="30000" dirty="0">
                <a:latin typeface="Calibri" pitchFamily="34" charset="0"/>
                <a:cs typeface="Calibri" pitchFamily="34" charset="0"/>
              </a:rPr>
              <a:t>st</a:t>
            </a:r>
            <a:r>
              <a:rPr lang="en-US" dirty="0">
                <a:latin typeface="Calibri" pitchFamily="34" charset="0"/>
                <a:cs typeface="Calibri" pitchFamily="34" charset="0"/>
              </a:rPr>
              <a:t> Century Learning</a:t>
            </a:r>
          </a:p>
          <a:p>
            <a:pPr marL="742950" lvl="1" indent="-285750">
              <a:buFont typeface="Wingdings" pitchFamily="2" charset="2"/>
              <a:buChar char="ü"/>
            </a:pPr>
            <a:r>
              <a:rPr lang="en-US" dirty="0">
                <a:latin typeface="Calibri" pitchFamily="34" charset="0"/>
                <a:cs typeface="Calibri" pitchFamily="34" charset="0"/>
              </a:rPr>
              <a:t>Moving towards outcomes-based and curriculum-referenced assessment</a:t>
            </a:r>
          </a:p>
          <a:p>
            <a:pPr marL="285750" indent="-285750">
              <a:buFont typeface="Wingdings" panose="05000000000000000000" pitchFamily="2" charset="2"/>
              <a:buChar char="ü"/>
            </a:pPr>
            <a:r>
              <a:rPr lang="en-US" dirty="0" smtClean="0"/>
              <a:t>Inclusive – A progress report for all learners</a:t>
            </a:r>
          </a:p>
          <a:p>
            <a:pPr marL="285750" indent="-285750">
              <a:buFont typeface="Wingdings" panose="05000000000000000000" pitchFamily="2" charset="2"/>
              <a:buChar char="ü"/>
            </a:pPr>
            <a:r>
              <a:rPr lang="en-US" dirty="0" smtClean="0"/>
              <a:t>Promoting higher levels of learning</a:t>
            </a:r>
          </a:p>
          <a:p>
            <a:pPr marL="285750" indent="-285750">
              <a:buFont typeface="Wingdings" panose="05000000000000000000" pitchFamily="2" charset="2"/>
              <a:buChar char="ü"/>
            </a:pPr>
            <a:r>
              <a:rPr lang="en-US" dirty="0" smtClean="0"/>
              <a:t>Consistent reporting throughout Prairie Spirit</a:t>
            </a:r>
          </a:p>
          <a:p>
            <a:pPr marL="285750" indent="-285750">
              <a:buFont typeface="Wingdings" panose="05000000000000000000" pitchFamily="2" charset="2"/>
              <a:buChar char="ü"/>
            </a:pPr>
            <a:r>
              <a:rPr lang="en-US" dirty="0">
                <a:latin typeface="Calibri" pitchFamily="34" charset="0"/>
                <a:cs typeface="Calibri" pitchFamily="34" charset="0"/>
              </a:rPr>
              <a:t>Part of an Assessment System including:</a:t>
            </a:r>
          </a:p>
          <a:p>
            <a:pPr marL="742950" lvl="1" indent="-285750">
              <a:buFont typeface="Wingdings" panose="05000000000000000000" pitchFamily="2" charset="2"/>
              <a:buChar char="ü"/>
            </a:pPr>
            <a:r>
              <a:rPr lang="en-US" dirty="0">
                <a:latin typeface="Calibri" pitchFamily="34" charset="0"/>
                <a:cs typeface="Calibri" pitchFamily="34" charset="0"/>
              </a:rPr>
              <a:t>Student-involved conferences</a:t>
            </a:r>
          </a:p>
          <a:p>
            <a:pPr marL="742950" lvl="1" indent="-285750">
              <a:buFont typeface="Wingdings" panose="05000000000000000000" pitchFamily="2" charset="2"/>
              <a:buChar char="ü"/>
            </a:pPr>
            <a:r>
              <a:rPr lang="en-US" dirty="0">
                <a:latin typeface="Calibri" pitchFamily="34" charset="0"/>
                <a:cs typeface="Calibri" pitchFamily="34" charset="0"/>
              </a:rPr>
              <a:t>Interim reports</a:t>
            </a:r>
          </a:p>
          <a:p>
            <a:pPr marL="742950" lvl="1" indent="-285750">
              <a:buFont typeface="Wingdings" panose="05000000000000000000" pitchFamily="2" charset="2"/>
              <a:buChar char="ü"/>
            </a:pPr>
            <a:r>
              <a:rPr lang="en-US" dirty="0">
                <a:latin typeface="Calibri" pitchFamily="34" charset="0"/>
                <a:cs typeface="Calibri" pitchFamily="34" charset="0"/>
              </a:rPr>
              <a:t>Connecting with parents</a:t>
            </a:r>
          </a:p>
          <a:p>
            <a:pPr marL="742950" lvl="1" indent="-285750">
              <a:buFont typeface="Wingdings" panose="05000000000000000000" pitchFamily="2" charset="2"/>
              <a:buChar char="ü"/>
            </a:pPr>
            <a:r>
              <a:rPr lang="en-US" dirty="0">
                <a:latin typeface="Calibri" pitchFamily="34" charset="0"/>
                <a:cs typeface="Calibri" pitchFamily="34" charset="0"/>
              </a:rPr>
              <a:t>Division and Provincial assessments</a:t>
            </a:r>
          </a:p>
          <a:p>
            <a:pPr marL="742950" lvl="1" indent="-285750">
              <a:buFont typeface="Wingdings" panose="05000000000000000000" pitchFamily="2" charset="2"/>
              <a:buChar char="ü"/>
            </a:pPr>
            <a:r>
              <a:rPr lang="en-US" dirty="0" smtClean="0">
                <a:latin typeface="Calibri" pitchFamily="34" charset="0"/>
                <a:cs typeface="Calibri" pitchFamily="34" charset="0"/>
              </a:rPr>
              <a:t>Portfolios</a:t>
            </a:r>
            <a:endParaRPr lang="en-US" dirty="0"/>
          </a:p>
        </p:txBody>
      </p:sp>
    </p:spTree>
    <p:extLst>
      <p:ext uri="{BB962C8B-B14F-4D97-AF65-F5344CB8AC3E}">
        <p14:creationId xmlns:p14="http://schemas.microsoft.com/office/powerpoint/2010/main" val="1301441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CA"/>
          </a:p>
        </p:txBody>
      </p:sp>
      <p:sp>
        <p:nvSpPr>
          <p:cNvPr id="3" name="Text Placeholder 2"/>
          <p:cNvSpPr>
            <a:spLocks noGrp="1"/>
          </p:cNvSpPr>
          <p:nvPr>
            <p:ph type="body" sz="quarter" idx="13"/>
          </p:nvPr>
        </p:nvSpPr>
        <p:spPr>
          <a:xfrm>
            <a:off x="304800" y="381000"/>
            <a:ext cx="8077200" cy="762000"/>
          </a:xfrm>
        </p:spPr>
        <p:txBody>
          <a:bodyPr>
            <a:normAutofit/>
          </a:bodyPr>
          <a:lstStyle/>
          <a:p>
            <a:r>
              <a:rPr lang="en-US" sz="3200" dirty="0" smtClean="0"/>
              <a:t>But I like </a:t>
            </a:r>
            <a:r>
              <a:rPr lang="en-US" sz="3200" dirty="0" err="1" smtClean="0"/>
              <a:t>percents</a:t>
            </a:r>
            <a:r>
              <a:rPr lang="en-US" sz="3200" dirty="0" smtClean="0"/>
              <a:t>…</a:t>
            </a:r>
            <a:endParaRPr lang="en-CA" sz="3200" dirty="0"/>
          </a:p>
        </p:txBody>
      </p:sp>
      <p:pic>
        <p:nvPicPr>
          <p:cNvPr id="2050" name="Picture 2" descr="http://cdnpix.com/show/imgs/c3a169e2506a9c266342365afcdcef99.jpg"/>
          <p:cNvPicPr>
            <a:picLocks noChangeAspect="1" noChangeArrowheads="1"/>
          </p:cNvPicPr>
          <p:nvPr/>
        </p:nvPicPr>
        <p:blipFill rotWithShape="1">
          <a:blip r:embed="rId2">
            <a:extLst>
              <a:ext uri="{28A0092B-C50C-407E-A947-70E740481C1C}">
                <a14:useLocalDpi xmlns:a14="http://schemas.microsoft.com/office/drawing/2010/main" val="0"/>
              </a:ext>
            </a:extLst>
          </a:blip>
          <a:srcRect t="11121" b="10566"/>
          <a:stretch/>
        </p:blipFill>
        <p:spPr bwMode="auto">
          <a:xfrm>
            <a:off x="979629" y="1385978"/>
            <a:ext cx="6792771" cy="531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66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CA"/>
          </a:p>
        </p:txBody>
      </p:sp>
      <p:sp>
        <p:nvSpPr>
          <p:cNvPr id="3" name="Text Placeholder 2"/>
          <p:cNvSpPr>
            <a:spLocks noGrp="1"/>
          </p:cNvSpPr>
          <p:nvPr>
            <p:ph type="body" sz="quarter" idx="13"/>
          </p:nvPr>
        </p:nvSpPr>
        <p:spPr>
          <a:xfrm>
            <a:off x="304800" y="381000"/>
            <a:ext cx="8077200" cy="990600"/>
          </a:xfrm>
        </p:spPr>
        <p:txBody>
          <a:bodyPr>
            <a:noAutofit/>
          </a:bodyPr>
          <a:lstStyle/>
          <a:p>
            <a:r>
              <a:rPr lang="en-US" sz="2800" dirty="0" smtClean="0"/>
              <a:t>So how do I know how my kid is doing with this new </a:t>
            </a:r>
            <a:r>
              <a:rPr lang="en-US" sz="2800" dirty="0" smtClean="0"/>
              <a:t>scale?!  </a:t>
            </a:r>
            <a:endParaRPr lang="en-CA" sz="2800" dirty="0"/>
          </a:p>
        </p:txBody>
      </p:sp>
      <p:sp>
        <p:nvSpPr>
          <p:cNvPr id="4" name="Content Placeholder 3"/>
          <p:cNvSpPr>
            <a:spLocks noGrp="1"/>
          </p:cNvSpPr>
          <p:nvPr>
            <p:ph sz="quarter" idx="15"/>
          </p:nvPr>
        </p:nvSpPr>
        <p:spPr>
          <a:xfrm>
            <a:off x="304800" y="1524000"/>
            <a:ext cx="8077200" cy="4648200"/>
          </a:xfrm>
        </p:spPr>
        <p:txBody>
          <a:bodyPr>
            <a:normAutofit fontScale="92500" lnSpcReduction="20000"/>
          </a:bodyPr>
          <a:lstStyle/>
          <a:p>
            <a:r>
              <a:rPr lang="en-US" sz="1500" dirty="0" smtClean="0"/>
              <a:t>Jet Bikes</a:t>
            </a:r>
          </a:p>
          <a:p>
            <a:endParaRPr lang="en-US" sz="1500" dirty="0" smtClean="0"/>
          </a:p>
          <a:p>
            <a:r>
              <a:rPr lang="en-US" sz="1500" dirty="0" smtClean="0"/>
              <a:t>Have you ever run a business from a playhouse? My friends and I have. It is a bike shop. We call it Jet Bikes.</a:t>
            </a:r>
          </a:p>
          <a:p>
            <a:endParaRPr lang="en-US" sz="1500" dirty="0" smtClean="0"/>
          </a:p>
          <a:p>
            <a:r>
              <a:rPr lang="en-US" sz="1500" dirty="0" smtClean="0"/>
              <a:t>One day my friend Trent asked me and my brother Jared if we wanted to build a bike shop out of his old playhouse. Jared and I said, “Yes.” So we went to get permission from my mom to go to Trent’s house and get started.</a:t>
            </a:r>
          </a:p>
          <a:p>
            <a:endParaRPr lang="en-US" sz="1500" dirty="0" smtClean="0"/>
          </a:p>
          <a:p>
            <a:r>
              <a:rPr lang="en-US" sz="1500" dirty="0" smtClean="0"/>
              <a:t>The first thing we did was get some things out of his garage. We got old, rusty bolts; new, shiny nuts; black tape; wrenches; half-empty cans of oil; and screws. Then we built a new roof for the playhouse. We also had to clean the dirt and leaves out of it.</a:t>
            </a:r>
          </a:p>
          <a:p>
            <a:endParaRPr lang="en-US" sz="1500" dirty="0" smtClean="0"/>
          </a:p>
          <a:p>
            <a:r>
              <a:rPr lang="en-US" sz="1500" dirty="0" smtClean="0"/>
              <a:t>So far we’ve only worked on our own bikes because not many people know about our shop. We had to fix Trent’s chain a few times. We also had to fix his tire because it would go flat every five minutes. We changed the inner tube and also used some stuff called “No More Flats.” Now it never goes flat!</a:t>
            </a:r>
          </a:p>
          <a:p>
            <a:endParaRPr lang="en-US" sz="1500" dirty="0" smtClean="0"/>
          </a:p>
          <a:p>
            <a:r>
              <a:rPr lang="en-US" sz="1500" dirty="0" smtClean="0"/>
              <a:t>When we are older, we plan on putting signs up around town and maybe even an ad in the newspaper. We will work on bikes as big as 20 speeds and as small as bikes with training wheels. We hope to have a lot of customers.</a:t>
            </a:r>
          </a:p>
          <a:p>
            <a:endParaRPr lang="en-US" sz="1500" dirty="0" smtClean="0"/>
          </a:p>
          <a:p>
            <a:r>
              <a:rPr lang="en-US" sz="1500" dirty="0" smtClean="0"/>
              <a:t>Do you think you’ll ever come here with a bike for my friends and me to work on? I hope so because it would be fun to have some customers, and it might be fun for you to have kids fix your bike!</a:t>
            </a:r>
          </a:p>
          <a:p>
            <a:endParaRPr lang="en-CA" dirty="0"/>
          </a:p>
        </p:txBody>
      </p:sp>
      <p:sp>
        <p:nvSpPr>
          <p:cNvPr id="6" name="TextBox 5"/>
          <p:cNvSpPr txBox="1"/>
          <p:nvPr/>
        </p:nvSpPr>
        <p:spPr>
          <a:xfrm>
            <a:off x="2895600" y="6005755"/>
            <a:ext cx="2895600" cy="381000"/>
          </a:xfrm>
          <a:prstGeom prst="rect">
            <a:avLst/>
          </a:prstGeom>
          <a:noFill/>
        </p:spPr>
        <p:txBody>
          <a:bodyPr wrap="square" rtlCol="0">
            <a:spAutoFit/>
          </a:bodyPr>
          <a:lstStyle/>
          <a:p>
            <a:r>
              <a:rPr lang="en-US" dirty="0" smtClean="0"/>
              <a:t>What % would you give this?</a:t>
            </a:r>
            <a:endParaRPr lang="en-CA" dirty="0"/>
          </a:p>
        </p:txBody>
      </p:sp>
      <p:sp>
        <p:nvSpPr>
          <p:cNvPr id="7" name="TextBox 6"/>
          <p:cNvSpPr txBox="1"/>
          <p:nvPr/>
        </p:nvSpPr>
        <p:spPr>
          <a:xfrm>
            <a:off x="152400" y="6386755"/>
            <a:ext cx="3644660" cy="369332"/>
          </a:xfrm>
          <a:prstGeom prst="rect">
            <a:avLst/>
          </a:prstGeom>
          <a:noFill/>
        </p:spPr>
        <p:txBody>
          <a:bodyPr wrap="square" rtlCol="0">
            <a:spAutoFit/>
          </a:bodyPr>
          <a:lstStyle/>
          <a:p>
            <a:r>
              <a:rPr lang="en-US" dirty="0" smtClean="0"/>
              <a:t>What’s easy about marking this?</a:t>
            </a:r>
            <a:endParaRPr lang="en-CA" dirty="0"/>
          </a:p>
        </p:txBody>
      </p:sp>
      <p:sp>
        <p:nvSpPr>
          <p:cNvPr id="8" name="TextBox 7"/>
          <p:cNvSpPr txBox="1"/>
          <p:nvPr/>
        </p:nvSpPr>
        <p:spPr>
          <a:xfrm>
            <a:off x="4648200" y="6400800"/>
            <a:ext cx="3962400" cy="369332"/>
          </a:xfrm>
          <a:prstGeom prst="rect">
            <a:avLst/>
          </a:prstGeom>
          <a:noFill/>
        </p:spPr>
        <p:txBody>
          <a:bodyPr wrap="square" rtlCol="0">
            <a:spAutoFit/>
          </a:bodyPr>
          <a:lstStyle/>
          <a:p>
            <a:r>
              <a:rPr lang="en-US" dirty="0" smtClean="0"/>
              <a:t>What’s difficult about marking this?</a:t>
            </a:r>
            <a:endParaRPr lang="en-CA" dirty="0"/>
          </a:p>
        </p:txBody>
      </p:sp>
    </p:spTree>
    <p:extLst>
      <p:ext uri="{BB962C8B-B14F-4D97-AF65-F5344CB8AC3E}">
        <p14:creationId xmlns:p14="http://schemas.microsoft.com/office/powerpoint/2010/main" val="531780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Autofit/>
          </a:bodyPr>
          <a:lstStyle/>
          <a:p>
            <a:r>
              <a:rPr lang="en-US" sz="1400" dirty="0" smtClean="0"/>
              <a:t>So how do I know how my kid is doing with this new coding system?</a:t>
            </a:r>
            <a:endParaRPr lang="en-CA" sz="1400" dirty="0"/>
          </a:p>
        </p:txBody>
      </p:sp>
      <p:sp>
        <p:nvSpPr>
          <p:cNvPr id="4" name="Content Placeholder 3"/>
          <p:cNvSpPr>
            <a:spLocks noGrp="1"/>
          </p:cNvSpPr>
          <p:nvPr>
            <p:ph sz="quarter" idx="15"/>
          </p:nvPr>
        </p:nvSpPr>
        <p:spPr>
          <a:xfrm>
            <a:off x="301752" y="609600"/>
            <a:ext cx="2974848" cy="6096000"/>
          </a:xfrm>
        </p:spPr>
        <p:txBody>
          <a:bodyPr>
            <a:normAutofit lnSpcReduction="10000"/>
          </a:bodyPr>
          <a:lstStyle/>
          <a:p>
            <a:r>
              <a:rPr lang="en-US" sz="1400" b="1" dirty="0" smtClean="0"/>
              <a:t>CC6.7Write </a:t>
            </a:r>
            <a:r>
              <a:rPr lang="en-US" sz="1400" b="1" dirty="0"/>
              <a:t>to </a:t>
            </a:r>
            <a:r>
              <a:rPr lang="en-US" sz="1400" b="1" dirty="0" smtClean="0"/>
              <a:t>narrate </a:t>
            </a:r>
            <a:r>
              <a:rPr lang="en-US" sz="1400" b="1" dirty="0"/>
              <a:t>an incident from own experience in a multi-paragraph composition </a:t>
            </a:r>
            <a:endParaRPr lang="en-US" sz="1400" b="1" dirty="0" smtClean="0"/>
          </a:p>
          <a:p>
            <a:endParaRPr lang="en-US" b="1" dirty="0" smtClean="0"/>
          </a:p>
          <a:p>
            <a:pPr marL="171450" indent="-171450">
              <a:buFont typeface="Arial" panose="020B0604020202020204" pitchFamily="34" charset="0"/>
              <a:buChar char="•"/>
            </a:pPr>
            <a:r>
              <a:rPr lang="en-US" sz="1400" dirty="0" smtClean="0"/>
              <a:t>Write </a:t>
            </a:r>
            <a:r>
              <a:rPr lang="en-US" sz="1400" dirty="0"/>
              <a:t>multi-paragraph (minimum of 3-5 paragraphs) narrative, expository, persuasive, and descriptive texts of at least </a:t>
            </a:r>
            <a:r>
              <a:rPr lang="en-US" sz="1400" b="1" dirty="0"/>
              <a:t>400 to 600 </a:t>
            </a:r>
            <a:r>
              <a:rPr lang="en-US" sz="1400" dirty="0"/>
              <a:t>words.</a:t>
            </a:r>
          </a:p>
          <a:p>
            <a:pPr marL="171450" indent="-171450">
              <a:buFont typeface="Arial" panose="020B0604020202020204" pitchFamily="34" charset="0"/>
              <a:buChar char="•"/>
            </a:pPr>
            <a:r>
              <a:rPr lang="en-US" sz="1400" dirty="0"/>
              <a:t>Write clear, focused essays that contain a </a:t>
            </a:r>
            <a:r>
              <a:rPr lang="en-US" sz="1400" dirty="0" smtClean="0">
                <a:solidFill>
                  <a:srgbClr val="7030A0"/>
                </a:solidFill>
              </a:rPr>
              <a:t>formal </a:t>
            </a:r>
            <a:r>
              <a:rPr lang="en-US" sz="1400" dirty="0">
                <a:solidFill>
                  <a:srgbClr val="7030A0"/>
                </a:solidFill>
              </a:rPr>
              <a:t>introduction</a:t>
            </a:r>
            <a:r>
              <a:rPr lang="en-US" sz="1400" dirty="0"/>
              <a:t>, </a:t>
            </a:r>
            <a:r>
              <a:rPr lang="en-US" sz="1400" dirty="0">
                <a:solidFill>
                  <a:srgbClr val="00B050"/>
                </a:solidFill>
              </a:rPr>
              <a:t>supporting evidence</a:t>
            </a:r>
            <a:r>
              <a:rPr lang="en-US" sz="1400" dirty="0"/>
              <a:t>, and a </a:t>
            </a:r>
            <a:r>
              <a:rPr lang="en-US" sz="1400" dirty="0">
                <a:solidFill>
                  <a:srgbClr val="0070C0"/>
                </a:solidFill>
              </a:rPr>
              <a:t>conclusion</a:t>
            </a:r>
            <a:r>
              <a:rPr lang="en-US" sz="1400" dirty="0"/>
              <a:t>.</a:t>
            </a:r>
          </a:p>
          <a:p>
            <a:pPr marL="171450" indent="-171450">
              <a:buFont typeface="Arial" panose="020B0604020202020204" pitchFamily="34" charset="0"/>
              <a:buChar char="•"/>
            </a:pPr>
            <a:r>
              <a:rPr lang="en-US" sz="1400" dirty="0"/>
              <a:t>Create narratives about an incident as follows:</a:t>
            </a:r>
          </a:p>
          <a:p>
            <a:r>
              <a:rPr lang="en-US" sz="1400" dirty="0" smtClean="0"/>
              <a:t>- establish </a:t>
            </a:r>
            <a:r>
              <a:rPr lang="en-US" sz="1400" dirty="0"/>
              <a:t>a </a:t>
            </a:r>
            <a:r>
              <a:rPr lang="en-US" sz="1400" dirty="0">
                <a:solidFill>
                  <a:srgbClr val="00B050"/>
                </a:solidFill>
              </a:rPr>
              <a:t>plot and </a:t>
            </a:r>
            <a:r>
              <a:rPr lang="en-US" sz="1400" dirty="0">
                <a:solidFill>
                  <a:srgbClr val="C00000"/>
                </a:solidFill>
              </a:rPr>
              <a:t>setting</a:t>
            </a:r>
            <a:r>
              <a:rPr lang="en-US" sz="1400" dirty="0">
                <a:solidFill>
                  <a:srgbClr val="00B050"/>
                </a:solidFill>
              </a:rPr>
              <a:t> </a:t>
            </a:r>
            <a:r>
              <a:rPr lang="en-US" sz="1400" dirty="0"/>
              <a:t>and present a </a:t>
            </a:r>
            <a:r>
              <a:rPr lang="en-US" sz="1400" dirty="0">
                <a:solidFill>
                  <a:srgbClr val="00B0F0"/>
                </a:solidFill>
              </a:rPr>
              <a:t>point of view </a:t>
            </a:r>
            <a:r>
              <a:rPr lang="en-US" sz="1400" dirty="0"/>
              <a:t>that is appropriate to the stories</a:t>
            </a:r>
          </a:p>
          <a:p>
            <a:r>
              <a:rPr lang="en-US" sz="1400" dirty="0" smtClean="0"/>
              <a:t>- include </a:t>
            </a:r>
            <a:r>
              <a:rPr lang="en-US" sz="1400" dirty="0">
                <a:solidFill>
                  <a:srgbClr val="00B050"/>
                </a:solidFill>
              </a:rPr>
              <a:t>sensory details</a:t>
            </a:r>
          </a:p>
          <a:p>
            <a:r>
              <a:rPr lang="en-US" sz="1400" dirty="0" smtClean="0"/>
              <a:t>- develop </a:t>
            </a:r>
            <a:r>
              <a:rPr lang="en-US" sz="1400" dirty="0">
                <a:solidFill>
                  <a:srgbClr val="00B050"/>
                </a:solidFill>
              </a:rPr>
              <a:t>plot</a:t>
            </a:r>
            <a:r>
              <a:rPr lang="en-US" sz="1400" dirty="0"/>
              <a:t> and </a:t>
            </a:r>
            <a:r>
              <a:rPr lang="en-US" sz="1400" dirty="0">
                <a:solidFill>
                  <a:srgbClr val="00B050"/>
                </a:solidFill>
              </a:rPr>
              <a:t>character</a:t>
            </a:r>
          </a:p>
          <a:p>
            <a:r>
              <a:rPr lang="en-US" sz="1400" dirty="0" smtClean="0"/>
              <a:t>- use </a:t>
            </a:r>
            <a:r>
              <a:rPr lang="en-US" sz="1400" dirty="0"/>
              <a:t>a range of narrative devices (e.g., </a:t>
            </a:r>
            <a:r>
              <a:rPr lang="en-US" sz="1400" dirty="0">
                <a:solidFill>
                  <a:srgbClr val="FF0000"/>
                </a:solidFill>
              </a:rPr>
              <a:t>dialogue,</a:t>
            </a:r>
            <a:r>
              <a:rPr lang="en-US" sz="1400" dirty="0"/>
              <a:t> </a:t>
            </a:r>
            <a:r>
              <a:rPr lang="en-US" sz="1400" dirty="0">
                <a:solidFill>
                  <a:srgbClr val="00B050"/>
                </a:solidFill>
              </a:rPr>
              <a:t>suspense, tension</a:t>
            </a:r>
            <a:r>
              <a:rPr lang="en-US" sz="1400" dirty="0"/>
              <a:t>).</a:t>
            </a:r>
          </a:p>
          <a:p>
            <a:pPr marL="171450" indent="-171450">
              <a:buFont typeface="Arial" panose="020B0604020202020204" pitchFamily="34" charset="0"/>
              <a:buChar char="•"/>
            </a:pPr>
            <a:r>
              <a:rPr lang="en-US" sz="1400" dirty="0" smtClean="0"/>
              <a:t>Experiment </a:t>
            </a:r>
            <a:r>
              <a:rPr lang="en-US" sz="1400" dirty="0"/>
              <a:t>with </a:t>
            </a:r>
            <a:r>
              <a:rPr lang="en-US" sz="1400" dirty="0">
                <a:solidFill>
                  <a:srgbClr val="00B0F0"/>
                </a:solidFill>
              </a:rPr>
              <a:t>different points of view </a:t>
            </a:r>
            <a:r>
              <a:rPr lang="en-US" sz="1400" dirty="0"/>
              <a:t>(i.e., first person as well as third person).</a:t>
            </a:r>
          </a:p>
          <a:p>
            <a:pPr marL="171450" indent="-171450">
              <a:buFont typeface="Arial" panose="020B0604020202020204" pitchFamily="34" charset="0"/>
              <a:buChar char="•"/>
            </a:pPr>
            <a:r>
              <a:rPr lang="en-US" sz="1400" dirty="0"/>
              <a:t>Share writing-in-progress in various ways (e.g., author’s circle, peer response).</a:t>
            </a:r>
          </a:p>
          <a:p>
            <a:endParaRPr lang="en-CA" dirty="0"/>
          </a:p>
        </p:txBody>
      </p:sp>
      <p:pic>
        <p:nvPicPr>
          <p:cNvPr id="12" name="Picture 11" descr="Writing - Narrative Rubric - Microsoft Word"/>
          <p:cNvPicPr>
            <a:picLocks noChangeAspect="1"/>
          </p:cNvPicPr>
          <p:nvPr/>
        </p:nvPicPr>
        <p:blipFill rotWithShape="1">
          <a:blip r:embed="rId3">
            <a:extLst>
              <a:ext uri="{28A0092B-C50C-407E-A947-70E740481C1C}">
                <a14:useLocalDpi xmlns:a14="http://schemas.microsoft.com/office/drawing/2010/main" val="0"/>
              </a:ext>
            </a:extLst>
          </a:blip>
          <a:srcRect l="7146" t="15011" r="16408" b="2600"/>
          <a:stretch/>
        </p:blipFill>
        <p:spPr>
          <a:xfrm>
            <a:off x="3276600" y="762000"/>
            <a:ext cx="5334000" cy="6019800"/>
          </a:xfrm>
          <a:prstGeom prst="rect">
            <a:avLst/>
          </a:prstGeom>
        </p:spPr>
      </p:pic>
    </p:spTree>
    <p:extLst>
      <p:ext uri="{BB962C8B-B14F-4D97-AF65-F5344CB8AC3E}">
        <p14:creationId xmlns:p14="http://schemas.microsoft.com/office/powerpoint/2010/main" val="3892305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228600"/>
            <a:ext cx="533400" cy="6553200"/>
          </a:xfrm>
        </p:spPr>
        <p:txBody>
          <a:bodyPr>
            <a:noAutofit/>
          </a:bodyPr>
          <a:lstStyle>
            <a:extLst/>
          </a:lstStyle>
          <a:p>
            <a:r>
              <a:rPr lang="en-US" sz="2000" dirty="0" smtClean="0"/>
              <a:t>GRADE 1-5 PROGRESS REPORT</a:t>
            </a:r>
            <a:r>
              <a:rPr lang="en-US" dirty="0" smtClean="0"/>
              <a:t>– </a:t>
            </a:r>
            <a:r>
              <a:rPr lang="en-US" sz="1800" dirty="0" smtClean="0"/>
              <a:t>Information for Parents</a:t>
            </a:r>
            <a:endParaRPr lang="en-US" sz="1800" dirty="0"/>
          </a:p>
        </p:txBody>
      </p:sp>
      <p:sp>
        <p:nvSpPr>
          <p:cNvPr id="2" name="Rectangle 3"/>
          <p:cNvSpPr>
            <a:spLocks noGrp="1"/>
          </p:cNvSpPr>
          <p:nvPr>
            <p:ph type="body" sz="quarter" idx="13"/>
          </p:nvPr>
        </p:nvSpPr>
        <p:spPr>
          <a:xfrm>
            <a:off x="304800" y="381000"/>
            <a:ext cx="8077200" cy="457200"/>
          </a:xfrm>
        </p:spPr>
        <p:txBody>
          <a:bodyPr>
            <a:normAutofit/>
          </a:bodyPr>
          <a:lstStyle>
            <a:extLst/>
          </a:lstStyle>
          <a:p>
            <a:r>
              <a:rPr lang="en-US" sz="1800" b="0" dirty="0" smtClean="0"/>
              <a:t>The Progress Report</a:t>
            </a:r>
            <a:endParaRPr lang="en-US" sz="1800" b="0" dirty="0">
              <a:latin typeface="+mj-lt"/>
            </a:endParaRPr>
          </a:p>
        </p:txBody>
      </p:sp>
      <p:sp>
        <p:nvSpPr>
          <p:cNvPr id="11" name="Rectangle 10"/>
          <p:cNvSpPr/>
          <p:nvPr/>
        </p:nvSpPr>
        <p:spPr>
          <a:xfrm>
            <a:off x="7543800" y="6172200"/>
            <a:ext cx="1066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1143000"/>
            <a:ext cx="7848600" cy="369332"/>
          </a:xfrm>
          <a:prstGeom prst="rect">
            <a:avLst/>
          </a:prstGeom>
          <a:noFill/>
        </p:spPr>
        <p:txBody>
          <a:bodyPr wrap="square" rtlCol="0">
            <a:spAutoFit/>
          </a:bodyPr>
          <a:lstStyle/>
          <a:p>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469" t="13193" r="9418" b="11965"/>
          <a:stretch/>
        </p:blipFill>
        <p:spPr bwMode="auto">
          <a:xfrm>
            <a:off x="1050986" y="838200"/>
            <a:ext cx="6324600" cy="55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829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228600"/>
            <a:ext cx="533400" cy="6553200"/>
          </a:xfrm>
        </p:spPr>
        <p:txBody>
          <a:bodyPr>
            <a:noAutofit/>
          </a:bodyPr>
          <a:lstStyle>
            <a:extLst/>
          </a:lstStyle>
          <a:p>
            <a:r>
              <a:rPr lang="en-US" sz="2000" dirty="0" smtClean="0"/>
              <a:t>GRADE 1-5 PROGRESS REPORT</a:t>
            </a:r>
            <a:r>
              <a:rPr lang="en-US" dirty="0" smtClean="0"/>
              <a:t>– </a:t>
            </a:r>
            <a:r>
              <a:rPr lang="en-US" sz="1800" dirty="0" smtClean="0"/>
              <a:t>Information for Parents</a:t>
            </a:r>
            <a:endParaRPr lang="en-US" sz="1800" dirty="0"/>
          </a:p>
        </p:txBody>
      </p:sp>
      <p:sp>
        <p:nvSpPr>
          <p:cNvPr id="2" name="Rectangle 3"/>
          <p:cNvSpPr>
            <a:spLocks noGrp="1"/>
          </p:cNvSpPr>
          <p:nvPr>
            <p:ph type="body" sz="quarter" idx="13"/>
          </p:nvPr>
        </p:nvSpPr>
        <p:spPr>
          <a:xfrm>
            <a:off x="304800" y="381000"/>
            <a:ext cx="8077200" cy="457200"/>
          </a:xfrm>
        </p:spPr>
        <p:txBody>
          <a:bodyPr>
            <a:normAutofit/>
          </a:bodyPr>
          <a:lstStyle>
            <a:extLst/>
          </a:lstStyle>
          <a:p>
            <a:r>
              <a:rPr lang="en-US" sz="1800" b="0" dirty="0" smtClean="0"/>
              <a:t>The Development Process</a:t>
            </a:r>
            <a:endParaRPr lang="en-US" sz="1800" b="0" dirty="0">
              <a:latin typeface="+mj-lt"/>
            </a:endParaRPr>
          </a:p>
        </p:txBody>
      </p:sp>
      <p:sp>
        <p:nvSpPr>
          <p:cNvPr id="11" name="Rectangle 10"/>
          <p:cNvSpPr/>
          <p:nvPr/>
        </p:nvSpPr>
        <p:spPr>
          <a:xfrm>
            <a:off x="7543800" y="6172200"/>
            <a:ext cx="1066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1143000"/>
            <a:ext cx="7848600" cy="369332"/>
          </a:xfrm>
          <a:prstGeom prst="rect">
            <a:avLst/>
          </a:prstGeom>
          <a:noFill/>
        </p:spPr>
        <p:txBody>
          <a:bodyPr wrap="square" rtlCol="0">
            <a:spAutoFit/>
          </a:bodyPr>
          <a:lstStyle/>
          <a:p>
            <a:endParaRPr lang="en-US" dirty="0"/>
          </a:p>
        </p:txBody>
      </p:sp>
      <p:sp>
        <p:nvSpPr>
          <p:cNvPr id="6" name="TextBox 5"/>
          <p:cNvSpPr txBox="1"/>
          <p:nvPr/>
        </p:nvSpPr>
        <p:spPr>
          <a:xfrm>
            <a:off x="5486400" y="6019800"/>
            <a:ext cx="2971800" cy="246221"/>
          </a:xfrm>
          <a:prstGeom prst="rect">
            <a:avLst/>
          </a:prstGeom>
          <a:noFill/>
        </p:spPr>
        <p:txBody>
          <a:bodyPr wrap="square" rtlCol="0">
            <a:spAutoFit/>
          </a:bodyPr>
          <a:lstStyle/>
          <a:p>
            <a:pPr algn="r"/>
            <a:r>
              <a:rPr lang="en-US" sz="1000" dirty="0" smtClean="0"/>
              <a:t>Adapted from LOCCSD 2012</a:t>
            </a:r>
            <a:endParaRPr lang="en-US" sz="1000" dirty="0"/>
          </a:p>
        </p:txBody>
      </p:sp>
      <p:sp>
        <p:nvSpPr>
          <p:cNvPr id="4" name="TextBox 3"/>
          <p:cNvSpPr txBox="1"/>
          <p:nvPr/>
        </p:nvSpPr>
        <p:spPr>
          <a:xfrm>
            <a:off x="685800" y="1308332"/>
            <a:ext cx="6019800" cy="1477328"/>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latin typeface="Calibri" pitchFamily="34" charset="0"/>
                <a:cs typeface="Calibri" pitchFamily="34" charset="0"/>
              </a:rPr>
              <a:t>Pilot Schools</a:t>
            </a:r>
          </a:p>
          <a:p>
            <a:pPr marL="285750" indent="-285750">
              <a:buFont typeface="Wingdings" panose="05000000000000000000" pitchFamily="2" charset="2"/>
              <a:buChar char="ü"/>
            </a:pPr>
            <a:r>
              <a:rPr lang="en-US" dirty="0" smtClean="0">
                <a:latin typeface="Calibri" pitchFamily="34" charset="0"/>
                <a:cs typeface="Calibri" pitchFamily="34" charset="0"/>
              </a:rPr>
              <a:t>The Assessment Residency</a:t>
            </a:r>
          </a:p>
          <a:p>
            <a:pPr marL="285750" indent="-285750">
              <a:buFont typeface="Wingdings" panose="05000000000000000000" pitchFamily="2" charset="2"/>
              <a:buChar char="ü"/>
            </a:pPr>
            <a:r>
              <a:rPr lang="en-US" dirty="0" smtClean="0">
                <a:latin typeface="Calibri" pitchFamily="34" charset="0"/>
              </a:rPr>
              <a:t>Parent, teacher and student feedback</a:t>
            </a:r>
          </a:p>
          <a:p>
            <a:pPr marL="285750" indent="-285750">
              <a:buFont typeface="Wingdings" panose="05000000000000000000" pitchFamily="2" charset="2"/>
              <a:buChar char="ü"/>
            </a:pPr>
            <a:r>
              <a:rPr lang="en-US" dirty="0" smtClean="0">
                <a:latin typeface="Calibri" pitchFamily="34" charset="0"/>
              </a:rPr>
              <a:t>Focus groups and surveys</a:t>
            </a:r>
          </a:p>
          <a:p>
            <a:pPr marL="285750" indent="-285750">
              <a:buFont typeface="Wingdings" panose="05000000000000000000" pitchFamily="2" charset="2"/>
              <a:buChar char="ü"/>
            </a:pPr>
            <a:r>
              <a:rPr lang="en-US" dirty="0" smtClean="0">
                <a:latin typeface="Calibri" pitchFamily="34" charset="0"/>
              </a:rPr>
              <a:t>Using </a:t>
            </a:r>
            <a:r>
              <a:rPr lang="en-US" dirty="0" smtClean="0">
                <a:latin typeface="Calibri" pitchFamily="34" charset="0"/>
              </a:rPr>
              <a:t>technology</a:t>
            </a:r>
            <a:endParaRPr lang="en-US" dirty="0" smtClean="0">
              <a:latin typeface="Calibri" pitchFamily="34" charset="0"/>
            </a:endParaRPr>
          </a:p>
        </p:txBody>
      </p:sp>
      <p:pic>
        <p:nvPicPr>
          <p:cNvPr id="6146" name="Picture 2" descr="http://www.adigaskell.org/blog/wp-content/uploads/2013/06/Teachers_collabora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00400"/>
            <a:ext cx="4043363" cy="269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509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hoto.elsoar.com/wp-content/images/Cute-School-Children-Photo-5.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17" b="96117" l="8600" r="90000">
                        <a14:foregroundMark x1="17400" y1="96117" x2="17400" y2="96117"/>
                        <a14:foregroundMark x1="39200" y1="93096" x2="39200" y2="93096"/>
                        <a14:foregroundMark x1="20000" y1="92665" x2="20000" y2="92665"/>
                        <a14:foregroundMark x1="43400" y1="94498" x2="43400" y2="94498"/>
                        <a14:foregroundMark x1="58400" y1="50270" x2="58400" y2="50270"/>
                        <a14:foregroundMark x1="8600" y1="59439" x2="8600" y2="59439"/>
                      </a14:backgroundRemoval>
                    </a14:imgEffect>
                  </a14:imgLayer>
                </a14:imgProps>
              </a:ext>
              <a:ext uri="{28A0092B-C50C-407E-A947-70E740481C1C}">
                <a14:useLocalDpi xmlns:a14="http://schemas.microsoft.com/office/drawing/2010/main" val="0"/>
              </a:ext>
            </a:extLst>
          </a:blip>
          <a:srcRect/>
          <a:stretch>
            <a:fillRect/>
          </a:stretch>
        </p:blipFill>
        <p:spPr bwMode="auto">
          <a:xfrm>
            <a:off x="4229100" y="2222908"/>
            <a:ext cx="4648200" cy="43088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
          <p:cNvSpPr>
            <a:spLocks noGrp="1"/>
          </p:cNvSpPr>
          <p:nvPr>
            <p:ph type="title"/>
          </p:nvPr>
        </p:nvSpPr>
        <p:spPr>
          <a:xfrm>
            <a:off x="8610600" y="228600"/>
            <a:ext cx="533400" cy="6553200"/>
          </a:xfrm>
        </p:spPr>
        <p:txBody>
          <a:bodyPr>
            <a:noAutofit/>
          </a:bodyPr>
          <a:lstStyle>
            <a:extLst/>
          </a:lstStyle>
          <a:p>
            <a:r>
              <a:rPr lang="en-US" sz="2000" dirty="0" smtClean="0"/>
              <a:t>GRADE 1-5 PROGRESS REPORT</a:t>
            </a:r>
            <a:r>
              <a:rPr lang="en-US" dirty="0" smtClean="0"/>
              <a:t>– </a:t>
            </a:r>
            <a:r>
              <a:rPr lang="en-US" sz="1800" dirty="0" smtClean="0"/>
              <a:t>Information for Parents</a:t>
            </a:r>
            <a:endParaRPr lang="en-US" sz="1800" dirty="0"/>
          </a:p>
        </p:txBody>
      </p:sp>
      <p:sp>
        <p:nvSpPr>
          <p:cNvPr id="2" name="Rectangle 3"/>
          <p:cNvSpPr>
            <a:spLocks noGrp="1"/>
          </p:cNvSpPr>
          <p:nvPr>
            <p:ph type="body" sz="quarter" idx="13"/>
          </p:nvPr>
        </p:nvSpPr>
        <p:spPr>
          <a:xfrm>
            <a:off x="304800" y="381000"/>
            <a:ext cx="8077200" cy="457200"/>
          </a:xfrm>
        </p:spPr>
        <p:txBody>
          <a:bodyPr>
            <a:normAutofit/>
          </a:bodyPr>
          <a:lstStyle>
            <a:extLst/>
          </a:lstStyle>
          <a:p>
            <a:r>
              <a:rPr lang="en-US" sz="1800" dirty="0" smtClean="0"/>
              <a:t>What do we want for our children?</a:t>
            </a:r>
            <a:endParaRPr lang="en-US" sz="1800" b="0" dirty="0">
              <a:latin typeface="+mj-lt"/>
            </a:endParaRPr>
          </a:p>
        </p:txBody>
      </p:sp>
      <p:sp>
        <p:nvSpPr>
          <p:cNvPr id="11" name="Rectangle 10"/>
          <p:cNvSpPr/>
          <p:nvPr/>
        </p:nvSpPr>
        <p:spPr>
          <a:xfrm>
            <a:off x="7543800" y="6172200"/>
            <a:ext cx="1066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1143000"/>
            <a:ext cx="7848600" cy="3139321"/>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Great citizens</a:t>
            </a:r>
          </a:p>
          <a:p>
            <a:pPr marL="742950" lvl="1" indent="-285750">
              <a:buFont typeface="Wingdings" panose="05000000000000000000" pitchFamily="2" charset="2"/>
              <a:buChar char="ü"/>
            </a:pPr>
            <a:r>
              <a:rPr lang="en-US" dirty="0" smtClean="0"/>
              <a:t>Desire to impact their family and their community positively</a:t>
            </a:r>
          </a:p>
          <a:p>
            <a:pPr marL="742950" lvl="1" indent="-285750">
              <a:buFont typeface="Wingdings" panose="05000000000000000000" pitchFamily="2" charset="2"/>
              <a:buChar char="ü"/>
            </a:pPr>
            <a:r>
              <a:rPr lang="en-US" dirty="0" smtClean="0"/>
              <a:t>Resilience</a:t>
            </a:r>
          </a:p>
          <a:p>
            <a:pPr marL="742950" lvl="1" indent="-285750">
              <a:buFont typeface="Wingdings" panose="05000000000000000000" pitchFamily="2" charset="2"/>
              <a:buChar char="ü"/>
            </a:pPr>
            <a:r>
              <a:rPr lang="en-US" dirty="0" smtClean="0"/>
              <a:t>Ability to accept responsibility</a:t>
            </a:r>
          </a:p>
          <a:p>
            <a:pPr marL="285750" indent="-285750">
              <a:buFont typeface="Wingdings" panose="05000000000000000000" pitchFamily="2" charset="2"/>
              <a:buChar char="ü"/>
            </a:pPr>
            <a:r>
              <a:rPr lang="en-US" dirty="0" smtClean="0"/>
              <a:t>Good workers</a:t>
            </a:r>
          </a:p>
          <a:p>
            <a:pPr marL="742950" lvl="1" indent="-285750">
              <a:buFont typeface="Wingdings" panose="05000000000000000000" pitchFamily="2" charset="2"/>
              <a:buChar char="ü"/>
            </a:pPr>
            <a:r>
              <a:rPr lang="en-US" dirty="0" smtClean="0"/>
              <a:t>Strong reading, writing and numeracy skills</a:t>
            </a:r>
          </a:p>
          <a:p>
            <a:pPr marL="742950" lvl="1" indent="-285750">
              <a:buFont typeface="Wingdings" panose="05000000000000000000" pitchFamily="2" charset="2"/>
              <a:buChar char="ü"/>
            </a:pPr>
            <a:r>
              <a:rPr lang="en-US" dirty="0" smtClean="0"/>
              <a:t>Ability to work independently</a:t>
            </a:r>
          </a:p>
          <a:p>
            <a:pPr marL="285750" indent="-285750">
              <a:buFont typeface="Wingdings" panose="05000000000000000000" pitchFamily="2" charset="2"/>
              <a:buChar char="ü"/>
            </a:pPr>
            <a:r>
              <a:rPr lang="en-US" dirty="0" smtClean="0"/>
              <a:t>Successful individuals</a:t>
            </a:r>
          </a:p>
          <a:p>
            <a:pPr marL="742950" lvl="1" indent="-285750">
              <a:buFont typeface="Wingdings" panose="05000000000000000000" pitchFamily="2" charset="2"/>
              <a:buChar char="ü"/>
            </a:pPr>
            <a:r>
              <a:rPr lang="en-US" dirty="0" smtClean="0"/>
              <a:t>Critical thinkers</a:t>
            </a:r>
          </a:p>
          <a:p>
            <a:pPr marL="742950" lvl="1" indent="-285750">
              <a:buFont typeface="Wingdings" panose="05000000000000000000" pitchFamily="2" charset="2"/>
              <a:buChar char="ü"/>
            </a:pPr>
            <a:r>
              <a:rPr lang="en-US" dirty="0" smtClean="0"/>
              <a:t>Ability to be creative</a:t>
            </a:r>
          </a:p>
          <a:p>
            <a:pPr marL="742950" lvl="1" indent="-285750">
              <a:buFont typeface="Wingdings" panose="05000000000000000000" pitchFamily="2" charset="2"/>
              <a:buChar char="ü"/>
            </a:pPr>
            <a:r>
              <a:rPr lang="en-US" dirty="0" smtClean="0"/>
              <a:t>Ability to solve complex problems</a:t>
            </a:r>
            <a:endParaRPr lang="en-US" dirty="0"/>
          </a:p>
        </p:txBody>
      </p:sp>
      <p:sp>
        <p:nvSpPr>
          <p:cNvPr id="6" name="TextBox 5"/>
          <p:cNvSpPr txBox="1"/>
          <p:nvPr/>
        </p:nvSpPr>
        <p:spPr>
          <a:xfrm>
            <a:off x="5486400" y="6285569"/>
            <a:ext cx="2971800" cy="246221"/>
          </a:xfrm>
          <a:prstGeom prst="rect">
            <a:avLst/>
          </a:prstGeom>
          <a:noFill/>
        </p:spPr>
        <p:txBody>
          <a:bodyPr wrap="square" rtlCol="0">
            <a:spAutoFit/>
          </a:bodyPr>
          <a:lstStyle/>
          <a:p>
            <a:pPr algn="r"/>
            <a:r>
              <a:rPr lang="en-US" sz="1000" dirty="0" smtClean="0"/>
              <a:t>Adapted from LOCCSD 2012</a:t>
            </a:r>
            <a:endParaRPr lang="en-US" sz="1000" dirty="0"/>
          </a:p>
        </p:txBody>
      </p:sp>
    </p:spTree>
    <p:extLst>
      <p:ext uri="{BB962C8B-B14F-4D97-AF65-F5344CB8AC3E}">
        <p14:creationId xmlns:p14="http://schemas.microsoft.com/office/powerpoint/2010/main" val="2316892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228600"/>
            <a:ext cx="533400" cy="6553200"/>
          </a:xfrm>
        </p:spPr>
        <p:txBody>
          <a:bodyPr>
            <a:noAutofit/>
          </a:bodyPr>
          <a:lstStyle>
            <a:extLst/>
          </a:lstStyle>
          <a:p>
            <a:r>
              <a:rPr lang="en-US" sz="2000" dirty="0" smtClean="0"/>
              <a:t>GRADE 1-5 PROGRESS REPORT</a:t>
            </a:r>
            <a:r>
              <a:rPr lang="en-US" dirty="0" smtClean="0"/>
              <a:t>– </a:t>
            </a:r>
            <a:r>
              <a:rPr lang="en-US" sz="1800" dirty="0" smtClean="0"/>
              <a:t>Information for Parents</a:t>
            </a:r>
            <a:endParaRPr lang="en-US" sz="1800" dirty="0"/>
          </a:p>
        </p:txBody>
      </p:sp>
      <p:sp>
        <p:nvSpPr>
          <p:cNvPr id="2" name="Rectangle 3"/>
          <p:cNvSpPr>
            <a:spLocks noGrp="1"/>
          </p:cNvSpPr>
          <p:nvPr>
            <p:ph type="body" sz="quarter" idx="13"/>
          </p:nvPr>
        </p:nvSpPr>
        <p:spPr>
          <a:xfrm>
            <a:off x="304800" y="381000"/>
            <a:ext cx="8077200" cy="457200"/>
          </a:xfrm>
        </p:spPr>
        <p:txBody>
          <a:bodyPr>
            <a:normAutofit/>
          </a:bodyPr>
          <a:lstStyle>
            <a:extLst/>
          </a:lstStyle>
          <a:p>
            <a:r>
              <a:rPr lang="en-US" sz="1800" dirty="0" smtClean="0"/>
              <a:t>What’s changed ?</a:t>
            </a:r>
            <a:endParaRPr lang="en-US" sz="1800" b="0" dirty="0">
              <a:latin typeface="+mj-lt"/>
            </a:endParaRPr>
          </a:p>
        </p:txBody>
      </p:sp>
      <p:sp>
        <p:nvSpPr>
          <p:cNvPr id="11" name="Rectangle 10"/>
          <p:cNvSpPr/>
          <p:nvPr/>
        </p:nvSpPr>
        <p:spPr>
          <a:xfrm>
            <a:off x="7543800" y="6172200"/>
            <a:ext cx="1066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1143000"/>
            <a:ext cx="7848600" cy="3139321"/>
          </a:xfrm>
          <a:prstGeom prst="rect">
            <a:avLst/>
          </a:prstGeom>
          <a:noFill/>
        </p:spPr>
        <p:txBody>
          <a:bodyPr wrap="square" rtlCol="0">
            <a:spAutoFit/>
          </a:bodyPr>
          <a:lstStyle/>
          <a:p>
            <a:r>
              <a:rPr lang="en-US" dirty="0" smtClean="0"/>
              <a:t>TRADITIONAL MODEL</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r>
              <a:rPr lang="en-US" dirty="0" smtClean="0"/>
              <a:t>SCHOOLS TODAY</a:t>
            </a:r>
            <a:endParaRPr lang="en-US" dirty="0"/>
          </a:p>
        </p:txBody>
      </p:sp>
      <p:sp>
        <p:nvSpPr>
          <p:cNvPr id="6" name="TextBox 5"/>
          <p:cNvSpPr txBox="1"/>
          <p:nvPr/>
        </p:nvSpPr>
        <p:spPr>
          <a:xfrm>
            <a:off x="5486400" y="6019800"/>
            <a:ext cx="2971800" cy="246221"/>
          </a:xfrm>
          <a:prstGeom prst="rect">
            <a:avLst/>
          </a:prstGeom>
          <a:noFill/>
        </p:spPr>
        <p:txBody>
          <a:bodyPr wrap="square" rtlCol="0">
            <a:spAutoFit/>
          </a:bodyPr>
          <a:lstStyle/>
          <a:p>
            <a:pPr algn="r"/>
            <a:r>
              <a:rPr lang="en-US" sz="1000" dirty="0" smtClean="0"/>
              <a:t>Adapted from LOCCSD 2012</a:t>
            </a:r>
            <a:endParaRPr lang="en-US" sz="1000" dirty="0"/>
          </a:p>
        </p:txBody>
      </p:sp>
      <p:pic>
        <p:nvPicPr>
          <p:cNvPr id="2050" name="Picture 2" descr="http://assets.pearsonschool.com/asset_mgr/current/201032/PS05-Banner-21st-century-lear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651" y="4419600"/>
            <a:ext cx="3429000" cy="14725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edia.northjersey.com/images/Classroom_0317_tn_tif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948" y="1289405"/>
            <a:ext cx="2612703" cy="20155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1524000"/>
            <a:ext cx="4495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Students processed in groups</a:t>
            </a:r>
          </a:p>
          <a:p>
            <a:pPr marL="285750" indent="-285750">
              <a:buFont typeface="Arial" panose="020B0604020202020204" pitchFamily="34" charset="0"/>
              <a:buChar char="•"/>
            </a:pPr>
            <a:r>
              <a:rPr lang="en-US" dirty="0" smtClean="0"/>
              <a:t>All processed at the same rate</a:t>
            </a:r>
          </a:p>
          <a:p>
            <a:pPr marL="285750" indent="-285750">
              <a:buFont typeface="Arial" panose="020B0604020202020204" pitchFamily="34" charset="0"/>
              <a:buChar char="•"/>
            </a:pPr>
            <a:r>
              <a:rPr lang="en-US" dirty="0" smtClean="0"/>
              <a:t>Teachers as the holders of knowledge and information</a:t>
            </a:r>
          </a:p>
          <a:p>
            <a:pPr marL="285750" indent="-285750">
              <a:buFont typeface="Arial" panose="020B0604020202020204" pitchFamily="34" charset="0"/>
              <a:buChar char="•"/>
            </a:pPr>
            <a:r>
              <a:rPr lang="en-US" dirty="0" smtClean="0"/>
              <a:t>Children are prepared for a career path</a:t>
            </a:r>
          </a:p>
          <a:p>
            <a:pPr marL="285750" indent="-285750">
              <a:buFont typeface="Arial" panose="020B0604020202020204" pitchFamily="34" charset="0"/>
              <a:buChar char="•"/>
            </a:pPr>
            <a:r>
              <a:rPr lang="en-US" dirty="0" smtClean="0"/>
              <a:t>Repetition of tasks</a:t>
            </a:r>
          </a:p>
          <a:p>
            <a:pPr marL="285750" indent="-285750">
              <a:buFont typeface="Arial" panose="020B0604020202020204" pitchFamily="34" charset="0"/>
              <a:buChar char="•"/>
            </a:pPr>
            <a:endParaRPr lang="en-US" dirty="0"/>
          </a:p>
        </p:txBody>
      </p:sp>
      <p:sp>
        <p:nvSpPr>
          <p:cNvPr id="10" name="TextBox 9"/>
          <p:cNvSpPr txBox="1"/>
          <p:nvPr/>
        </p:nvSpPr>
        <p:spPr>
          <a:xfrm>
            <a:off x="685800" y="4282321"/>
            <a:ext cx="449580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Individualized instruction and goal </a:t>
            </a:r>
            <a:br>
              <a:rPr lang="en-US" dirty="0" smtClean="0"/>
            </a:br>
            <a:r>
              <a:rPr lang="en-US" dirty="0" smtClean="0"/>
              <a:t>setting</a:t>
            </a:r>
          </a:p>
          <a:p>
            <a:pPr marL="285750" indent="-285750">
              <a:buFont typeface="Arial" panose="020B0604020202020204" pitchFamily="34" charset="0"/>
              <a:buChar char="•"/>
            </a:pPr>
            <a:r>
              <a:rPr lang="en-US" dirty="0" smtClean="0"/>
              <a:t>Instant access to information</a:t>
            </a:r>
          </a:p>
          <a:p>
            <a:pPr marL="285750" indent="-285750">
              <a:buFont typeface="Arial" panose="020B0604020202020204" pitchFamily="34" charset="0"/>
              <a:buChar char="•"/>
            </a:pPr>
            <a:r>
              <a:rPr lang="en-US" dirty="0" smtClean="0"/>
              <a:t>Teachers as facilitators of learning</a:t>
            </a:r>
          </a:p>
          <a:p>
            <a:pPr marL="285750" indent="-285750">
              <a:buFont typeface="Arial" panose="020B0604020202020204" pitchFamily="34" charset="0"/>
              <a:buChar char="•"/>
            </a:pPr>
            <a:r>
              <a:rPr lang="en-US" dirty="0" smtClean="0"/>
              <a:t>Children prepared for an uncertain </a:t>
            </a:r>
            <a:br>
              <a:rPr lang="en-US" dirty="0" smtClean="0"/>
            </a:br>
            <a:r>
              <a:rPr lang="en-US" dirty="0" smtClean="0"/>
              <a:t>future</a:t>
            </a:r>
          </a:p>
          <a:p>
            <a:pPr marL="285750" indent="-285750">
              <a:buFont typeface="Arial" panose="020B0604020202020204" pitchFamily="34" charset="0"/>
              <a:buChar char="•"/>
            </a:pPr>
            <a:r>
              <a:rPr lang="en-US" dirty="0" smtClean="0"/>
              <a:t>More value attached to 21</a:t>
            </a:r>
            <a:r>
              <a:rPr lang="en-US" baseline="30000" dirty="0" smtClean="0"/>
              <a:t>st</a:t>
            </a:r>
            <a:r>
              <a:rPr lang="en-US" dirty="0" smtClean="0"/>
              <a:t> Century </a:t>
            </a:r>
            <a:br>
              <a:rPr lang="en-US" dirty="0" smtClean="0"/>
            </a:br>
            <a:r>
              <a:rPr lang="en-US" dirty="0" smtClean="0"/>
              <a:t>learning skills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00029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228600"/>
            <a:ext cx="533400" cy="6553200"/>
          </a:xfrm>
        </p:spPr>
        <p:txBody>
          <a:bodyPr>
            <a:noAutofit/>
          </a:bodyPr>
          <a:lstStyle>
            <a:extLst/>
          </a:lstStyle>
          <a:p>
            <a:r>
              <a:rPr lang="en-US" sz="2000" dirty="0" smtClean="0"/>
              <a:t>GRADE 1-5 PROGRESS REPORT</a:t>
            </a:r>
            <a:r>
              <a:rPr lang="en-US" dirty="0" smtClean="0"/>
              <a:t>– </a:t>
            </a:r>
            <a:r>
              <a:rPr lang="en-US" sz="1800" dirty="0" smtClean="0"/>
              <a:t>Information for Parents</a:t>
            </a:r>
            <a:endParaRPr lang="en-US" sz="1800" dirty="0"/>
          </a:p>
        </p:txBody>
      </p:sp>
      <p:sp>
        <p:nvSpPr>
          <p:cNvPr id="2" name="Rectangle 3"/>
          <p:cNvSpPr>
            <a:spLocks noGrp="1"/>
          </p:cNvSpPr>
          <p:nvPr>
            <p:ph type="body" sz="quarter" idx="13"/>
          </p:nvPr>
        </p:nvSpPr>
        <p:spPr>
          <a:xfrm>
            <a:off x="304800" y="381000"/>
            <a:ext cx="8077200" cy="457200"/>
          </a:xfrm>
        </p:spPr>
        <p:txBody>
          <a:bodyPr>
            <a:normAutofit/>
          </a:bodyPr>
          <a:lstStyle>
            <a:extLst/>
          </a:lstStyle>
          <a:p>
            <a:r>
              <a:rPr lang="en-US" sz="1800" b="0" dirty="0" smtClean="0"/>
              <a:t>How are we doing?</a:t>
            </a:r>
            <a:endParaRPr lang="en-US" sz="1800" b="0" dirty="0">
              <a:latin typeface="+mj-lt"/>
            </a:endParaRPr>
          </a:p>
        </p:txBody>
      </p:sp>
      <p:sp>
        <p:nvSpPr>
          <p:cNvPr id="11" name="Rectangle 10"/>
          <p:cNvSpPr/>
          <p:nvPr/>
        </p:nvSpPr>
        <p:spPr>
          <a:xfrm>
            <a:off x="7543800" y="6172200"/>
            <a:ext cx="1066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1143000"/>
            <a:ext cx="7848600" cy="369332"/>
          </a:xfrm>
          <a:prstGeom prst="rect">
            <a:avLst/>
          </a:prstGeom>
          <a:noFill/>
        </p:spPr>
        <p:txBody>
          <a:bodyPr wrap="square" rtlCol="0">
            <a:spAutoFit/>
          </a:bodyPr>
          <a:lstStyle/>
          <a:p>
            <a:r>
              <a:rPr lang="en-US" dirty="0" smtClean="0"/>
              <a:t>In comparison to other Provinces?</a:t>
            </a:r>
          </a:p>
        </p:txBody>
      </p:sp>
      <p:sp>
        <p:nvSpPr>
          <p:cNvPr id="6" name="TextBox 5"/>
          <p:cNvSpPr txBox="1"/>
          <p:nvPr/>
        </p:nvSpPr>
        <p:spPr>
          <a:xfrm>
            <a:off x="5486400" y="6019800"/>
            <a:ext cx="2971800" cy="246221"/>
          </a:xfrm>
          <a:prstGeom prst="rect">
            <a:avLst/>
          </a:prstGeom>
          <a:noFill/>
        </p:spPr>
        <p:txBody>
          <a:bodyPr wrap="square" rtlCol="0">
            <a:spAutoFit/>
          </a:bodyPr>
          <a:lstStyle/>
          <a:p>
            <a:pPr algn="r"/>
            <a:r>
              <a:rPr lang="en-US" sz="1000" dirty="0" smtClean="0"/>
              <a:t>Adapted from LOCCSD 2012</a:t>
            </a:r>
            <a:endParaRPr lang="en-US" sz="1000" dirty="0"/>
          </a:p>
        </p:txBody>
      </p:sp>
      <p:pic>
        <p:nvPicPr>
          <p:cNvPr id="2050" name="Picture 2" descr="http://higheredstrategy.com/wp-content/uploads/2013/10/image0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1676400"/>
            <a:ext cx="6712429" cy="4038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5799" y="5940764"/>
            <a:ext cx="2971800" cy="307777"/>
          </a:xfrm>
          <a:prstGeom prst="rect">
            <a:avLst/>
          </a:prstGeom>
          <a:noFill/>
        </p:spPr>
        <p:txBody>
          <a:bodyPr wrap="square" rtlCol="0">
            <a:spAutoFit/>
          </a:bodyPr>
          <a:lstStyle/>
          <a:p>
            <a:r>
              <a:rPr lang="en-US" sz="1400" dirty="0" smtClean="0"/>
              <a:t>Literacy Scores by Province 2009</a:t>
            </a:r>
            <a:endParaRPr lang="en-US" sz="1400" dirty="0"/>
          </a:p>
        </p:txBody>
      </p:sp>
    </p:spTree>
    <p:extLst>
      <p:ext uri="{BB962C8B-B14F-4D97-AF65-F5344CB8AC3E}">
        <p14:creationId xmlns:p14="http://schemas.microsoft.com/office/powerpoint/2010/main" val="2690984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228600"/>
            <a:ext cx="533400" cy="6553200"/>
          </a:xfrm>
        </p:spPr>
        <p:txBody>
          <a:bodyPr>
            <a:noAutofit/>
          </a:bodyPr>
          <a:lstStyle>
            <a:extLst/>
          </a:lstStyle>
          <a:p>
            <a:r>
              <a:rPr lang="en-US" sz="2000" dirty="0" smtClean="0"/>
              <a:t>GRADE 1-5 PROGRESS REPORT</a:t>
            </a:r>
            <a:r>
              <a:rPr lang="en-US" dirty="0" smtClean="0"/>
              <a:t>– </a:t>
            </a:r>
            <a:r>
              <a:rPr lang="en-US" sz="1800" dirty="0" smtClean="0"/>
              <a:t>Information for Parents</a:t>
            </a:r>
            <a:endParaRPr lang="en-US" sz="1800" dirty="0"/>
          </a:p>
        </p:txBody>
      </p:sp>
      <p:sp>
        <p:nvSpPr>
          <p:cNvPr id="2" name="Rectangle 3"/>
          <p:cNvSpPr>
            <a:spLocks noGrp="1"/>
          </p:cNvSpPr>
          <p:nvPr>
            <p:ph type="body" sz="quarter" idx="13"/>
          </p:nvPr>
        </p:nvSpPr>
        <p:spPr>
          <a:xfrm>
            <a:off x="304800" y="381000"/>
            <a:ext cx="8077200" cy="457200"/>
          </a:xfrm>
        </p:spPr>
        <p:txBody>
          <a:bodyPr>
            <a:normAutofit/>
          </a:bodyPr>
          <a:lstStyle>
            <a:extLst/>
          </a:lstStyle>
          <a:p>
            <a:r>
              <a:rPr lang="en-US" sz="1800" b="0" dirty="0" smtClean="0"/>
              <a:t>How are we doing?</a:t>
            </a:r>
            <a:endParaRPr lang="en-US" sz="1800" b="0" dirty="0">
              <a:latin typeface="+mj-lt"/>
            </a:endParaRPr>
          </a:p>
        </p:txBody>
      </p:sp>
      <p:sp>
        <p:nvSpPr>
          <p:cNvPr id="11" name="Rectangle 10"/>
          <p:cNvSpPr/>
          <p:nvPr/>
        </p:nvSpPr>
        <p:spPr>
          <a:xfrm>
            <a:off x="7543800" y="6172200"/>
            <a:ext cx="1066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1143000"/>
            <a:ext cx="7848600" cy="369332"/>
          </a:xfrm>
          <a:prstGeom prst="rect">
            <a:avLst/>
          </a:prstGeom>
          <a:noFill/>
        </p:spPr>
        <p:txBody>
          <a:bodyPr wrap="square" rtlCol="0">
            <a:spAutoFit/>
          </a:bodyPr>
          <a:lstStyle/>
          <a:p>
            <a:r>
              <a:rPr lang="en-US" dirty="0" smtClean="0"/>
              <a:t>In comparison to other countries?</a:t>
            </a:r>
            <a:endParaRPr lang="en-US" dirty="0"/>
          </a:p>
        </p:txBody>
      </p:sp>
      <p:sp>
        <p:nvSpPr>
          <p:cNvPr id="6" name="TextBox 5"/>
          <p:cNvSpPr txBox="1"/>
          <p:nvPr/>
        </p:nvSpPr>
        <p:spPr>
          <a:xfrm>
            <a:off x="5486400" y="6019800"/>
            <a:ext cx="2971800" cy="246221"/>
          </a:xfrm>
          <a:prstGeom prst="rect">
            <a:avLst/>
          </a:prstGeom>
          <a:noFill/>
        </p:spPr>
        <p:txBody>
          <a:bodyPr wrap="square" rtlCol="0">
            <a:spAutoFit/>
          </a:bodyPr>
          <a:lstStyle/>
          <a:p>
            <a:pPr algn="r"/>
            <a:r>
              <a:rPr lang="en-US" sz="1000" dirty="0" smtClean="0"/>
              <a:t>Adapted from LOCCSD 2012</a:t>
            </a:r>
            <a:endParaRPr lang="en-US" sz="1000" dirty="0"/>
          </a:p>
        </p:txBody>
      </p:sp>
      <p:pic>
        <p:nvPicPr>
          <p:cNvPr id="1026" name="Picture 2" descr="http://www.decisionsonevidence.com/wp-content/uploads/2011/09/PISA-rankings-2009.jpg"/>
          <p:cNvPicPr>
            <a:picLocks noChangeAspect="1" noChangeArrowheads="1"/>
          </p:cNvPicPr>
          <p:nvPr/>
        </p:nvPicPr>
        <p:blipFill rotWithShape="1">
          <a:blip r:embed="rId3">
            <a:extLst>
              <a:ext uri="{28A0092B-C50C-407E-A947-70E740481C1C}">
                <a14:useLocalDpi xmlns:a14="http://schemas.microsoft.com/office/drawing/2010/main" val="0"/>
              </a:ext>
            </a:extLst>
          </a:blip>
          <a:srcRect b="56143"/>
          <a:stretch/>
        </p:blipFill>
        <p:spPr bwMode="auto">
          <a:xfrm>
            <a:off x="857145" y="1680949"/>
            <a:ext cx="6676419"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238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228600"/>
            <a:ext cx="533400" cy="6553200"/>
          </a:xfrm>
        </p:spPr>
        <p:txBody>
          <a:bodyPr>
            <a:noAutofit/>
          </a:bodyPr>
          <a:lstStyle>
            <a:extLst/>
          </a:lstStyle>
          <a:p>
            <a:r>
              <a:rPr lang="en-US" sz="2000" dirty="0" smtClean="0"/>
              <a:t>GRADE 1-5 PROGRESS REPORT</a:t>
            </a:r>
            <a:r>
              <a:rPr lang="en-US" dirty="0" smtClean="0"/>
              <a:t>– </a:t>
            </a:r>
            <a:r>
              <a:rPr lang="en-US" sz="1800" dirty="0" smtClean="0"/>
              <a:t>Information for Parents</a:t>
            </a:r>
            <a:endParaRPr lang="en-US" sz="1800" dirty="0"/>
          </a:p>
        </p:txBody>
      </p:sp>
      <p:sp>
        <p:nvSpPr>
          <p:cNvPr id="2" name="Rectangle 3"/>
          <p:cNvSpPr>
            <a:spLocks noGrp="1"/>
          </p:cNvSpPr>
          <p:nvPr>
            <p:ph type="body" sz="quarter" idx="13"/>
          </p:nvPr>
        </p:nvSpPr>
        <p:spPr>
          <a:xfrm>
            <a:off x="304800" y="381000"/>
            <a:ext cx="8077200" cy="457200"/>
          </a:xfrm>
        </p:spPr>
        <p:txBody>
          <a:bodyPr>
            <a:normAutofit/>
          </a:bodyPr>
          <a:lstStyle>
            <a:extLst/>
          </a:lstStyle>
          <a:p>
            <a:r>
              <a:rPr lang="en-US" sz="1800" b="0" dirty="0" smtClean="0"/>
              <a:t>Preparing our children for a very different future</a:t>
            </a:r>
            <a:endParaRPr lang="en-US" sz="1800" b="0" dirty="0">
              <a:latin typeface="+mj-lt"/>
            </a:endParaRPr>
          </a:p>
        </p:txBody>
      </p:sp>
      <p:sp>
        <p:nvSpPr>
          <p:cNvPr id="11" name="Rectangle 10"/>
          <p:cNvSpPr/>
          <p:nvPr/>
        </p:nvSpPr>
        <p:spPr>
          <a:xfrm>
            <a:off x="7543800" y="6172200"/>
            <a:ext cx="1066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86400" y="6019800"/>
            <a:ext cx="2971800" cy="246221"/>
          </a:xfrm>
          <a:prstGeom prst="rect">
            <a:avLst/>
          </a:prstGeom>
          <a:noFill/>
        </p:spPr>
        <p:txBody>
          <a:bodyPr wrap="square" rtlCol="0">
            <a:spAutoFit/>
          </a:bodyPr>
          <a:lstStyle/>
          <a:p>
            <a:pPr algn="r"/>
            <a:r>
              <a:rPr lang="en-US" sz="1000" dirty="0" smtClean="0"/>
              <a:t>Adapted from LOCCSD 2012</a:t>
            </a:r>
            <a:endParaRPr lang="en-US" sz="1000" dirty="0"/>
          </a:p>
        </p:txBody>
      </p:sp>
      <p:pic>
        <p:nvPicPr>
          <p:cNvPr id="7" name="Picture 2" descr="http://upload.wikimedia.org/wikipedia/commons/7/7a/Framework_for_21st_Century_Learning.jpg"/>
          <p:cNvPicPr>
            <a:picLocks noChangeAspect="1" noChangeArrowheads="1"/>
          </p:cNvPicPr>
          <p:nvPr/>
        </p:nvPicPr>
        <p:blipFill rotWithShape="1">
          <a:blip r:embed="rId3">
            <a:extLst>
              <a:ext uri="{28A0092B-C50C-407E-A947-70E740481C1C}">
                <a14:useLocalDpi xmlns:a14="http://schemas.microsoft.com/office/drawing/2010/main" val="0"/>
              </a:ext>
            </a:extLst>
          </a:blip>
          <a:srcRect b="4086"/>
          <a:stretch/>
        </p:blipFill>
        <p:spPr bwMode="auto">
          <a:xfrm>
            <a:off x="2410732" y="2656801"/>
            <a:ext cx="6047468" cy="38050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1143000"/>
            <a:ext cx="7848600" cy="3693319"/>
          </a:xfrm>
          <a:prstGeom prst="rect">
            <a:avLst/>
          </a:prstGeom>
          <a:noFill/>
        </p:spPr>
        <p:txBody>
          <a:bodyPr wrap="square" rtlCol="0">
            <a:spAutoFit/>
          </a:bodyPr>
          <a:lstStyle/>
          <a:p>
            <a:pPr lvl="0"/>
            <a:r>
              <a:rPr lang="en-US" dirty="0" smtClean="0">
                <a:latin typeface="Calibri" pitchFamily="34" charset="0"/>
                <a:cs typeface="Calibri" pitchFamily="34" charset="0"/>
              </a:rPr>
              <a:t>21</a:t>
            </a:r>
            <a:r>
              <a:rPr lang="en-US" baseline="30000" dirty="0" smtClean="0">
                <a:latin typeface="Calibri" pitchFamily="34" charset="0"/>
                <a:cs typeface="Calibri" pitchFamily="34" charset="0"/>
              </a:rPr>
              <a:t>st</a:t>
            </a:r>
            <a:r>
              <a:rPr lang="en-US" dirty="0" smtClean="0">
                <a:latin typeface="Calibri" pitchFamily="34" charset="0"/>
                <a:cs typeface="Calibri" pitchFamily="34" charset="0"/>
              </a:rPr>
              <a:t> Century Learning means:</a:t>
            </a:r>
          </a:p>
          <a:p>
            <a:pPr lvl="0"/>
            <a:endParaRPr lang="en-US" dirty="0" smtClean="0">
              <a:latin typeface="Calibri" pitchFamily="34" charset="0"/>
              <a:cs typeface="Calibri" pitchFamily="34" charset="0"/>
            </a:endParaRPr>
          </a:p>
          <a:p>
            <a:pPr marL="171450" lvl="0" indent="-171450">
              <a:buFontTx/>
              <a:buChar char="-"/>
            </a:pPr>
            <a:r>
              <a:rPr lang="en-US" dirty="0" smtClean="0">
                <a:latin typeface="Calibri" pitchFamily="34" charset="0"/>
                <a:cs typeface="Calibri" pitchFamily="34" charset="0"/>
              </a:rPr>
              <a:t>Problem </a:t>
            </a:r>
            <a:r>
              <a:rPr lang="en-US" dirty="0">
                <a:latin typeface="Calibri" pitchFamily="34" charset="0"/>
                <a:cs typeface="Calibri" pitchFamily="34" charset="0"/>
              </a:rPr>
              <a:t>Solving</a:t>
            </a:r>
          </a:p>
          <a:p>
            <a:pPr marL="171450" lvl="0" indent="-171450">
              <a:buFontTx/>
              <a:buChar char="-"/>
            </a:pPr>
            <a:r>
              <a:rPr lang="en-US" dirty="0">
                <a:latin typeface="Calibri" pitchFamily="34" charset="0"/>
                <a:cs typeface="Calibri" pitchFamily="34" charset="0"/>
              </a:rPr>
              <a:t>Learning how to </a:t>
            </a:r>
            <a:r>
              <a:rPr lang="en-US" dirty="0" smtClean="0">
                <a:latin typeface="Calibri" pitchFamily="34" charset="0"/>
                <a:cs typeface="Calibri" pitchFamily="34" charset="0"/>
              </a:rPr>
              <a:t>Learn independently</a:t>
            </a:r>
            <a:endParaRPr lang="en-US" dirty="0">
              <a:latin typeface="Calibri" pitchFamily="34" charset="0"/>
              <a:cs typeface="Calibri" pitchFamily="34" charset="0"/>
            </a:endParaRPr>
          </a:p>
          <a:p>
            <a:pPr marL="171450" lvl="0" indent="-171450">
              <a:buFontTx/>
              <a:buChar char="-"/>
            </a:pPr>
            <a:r>
              <a:rPr lang="en-US" dirty="0">
                <a:latin typeface="Calibri" pitchFamily="34" charset="0"/>
                <a:cs typeface="Calibri" pitchFamily="34" charset="0"/>
              </a:rPr>
              <a:t>Critical, creative and innovative </a:t>
            </a:r>
            <a:r>
              <a:rPr lang="en-US" dirty="0" smtClean="0">
                <a:latin typeface="Calibri" pitchFamily="34" charset="0"/>
                <a:cs typeface="Calibri" pitchFamily="34" charset="0"/>
              </a:rPr>
              <a:t>thinking</a:t>
            </a:r>
          </a:p>
          <a:p>
            <a:pPr marL="171450" lvl="0" indent="-171450">
              <a:buFontTx/>
              <a:buChar char="-"/>
            </a:pPr>
            <a:r>
              <a:rPr lang="en-US" dirty="0" smtClean="0">
                <a:latin typeface="Calibri" pitchFamily="34" charset="0"/>
                <a:cs typeface="Calibri" pitchFamily="34" charset="0"/>
              </a:rPr>
              <a:t>Self assessment and goal setting</a:t>
            </a:r>
          </a:p>
          <a:p>
            <a:pPr marL="171450" lvl="0" indent="-171450">
              <a:buFontTx/>
              <a:buChar char="-"/>
            </a:pPr>
            <a:r>
              <a:rPr lang="en-US" dirty="0">
                <a:latin typeface="Calibri" pitchFamily="34" charset="0"/>
                <a:cs typeface="Calibri" pitchFamily="34" charset="0"/>
              </a:rPr>
              <a:t>Communication</a:t>
            </a:r>
          </a:p>
          <a:p>
            <a:pPr marL="171450" lvl="0" indent="-171450">
              <a:buFontTx/>
              <a:buChar char="-"/>
            </a:pPr>
            <a:r>
              <a:rPr lang="en-US" dirty="0">
                <a:latin typeface="Calibri" pitchFamily="34" charset="0"/>
                <a:cs typeface="Calibri" pitchFamily="34" charset="0"/>
              </a:rPr>
              <a:t>Collaboration</a:t>
            </a:r>
          </a:p>
          <a:p>
            <a:pPr marL="171450" lvl="0" indent="-171450">
              <a:buFontTx/>
              <a:buChar char="-"/>
            </a:pPr>
            <a:r>
              <a:rPr lang="en-US" dirty="0">
                <a:latin typeface="Calibri" pitchFamily="34" charset="0"/>
                <a:cs typeface="Calibri" pitchFamily="34" charset="0"/>
              </a:rPr>
              <a:t>Life and Career Skills</a:t>
            </a:r>
          </a:p>
          <a:p>
            <a:pPr marL="171450" lvl="0" indent="-171450">
              <a:buFontTx/>
              <a:buChar char="-"/>
            </a:pPr>
            <a:r>
              <a:rPr lang="en-US" dirty="0">
                <a:latin typeface="Calibri" pitchFamily="34" charset="0"/>
                <a:cs typeface="Calibri" pitchFamily="34" charset="0"/>
              </a:rPr>
              <a:t>Information, media and </a:t>
            </a: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smtClean="0">
                <a:latin typeface="Calibri" pitchFamily="34" charset="0"/>
                <a:cs typeface="Calibri" pitchFamily="34" charset="0"/>
              </a:rPr>
              <a:t>technology </a:t>
            </a:r>
            <a:r>
              <a:rPr lang="en-US" dirty="0">
                <a:latin typeface="Calibri" pitchFamily="34" charset="0"/>
                <a:cs typeface="Calibri" pitchFamily="34" charset="0"/>
              </a:rPr>
              <a:t>skills</a:t>
            </a:r>
          </a:p>
          <a:p>
            <a:pPr marL="171450" lvl="0" indent="-171450">
              <a:buFontTx/>
              <a:buChar char="-"/>
            </a:pPr>
            <a:endParaRPr lang="en-US" dirty="0" smtClean="0">
              <a:latin typeface="Calibri" pitchFamily="34" charset="0"/>
              <a:cs typeface="Calibri" pitchFamily="34" charset="0"/>
            </a:endParaRPr>
          </a:p>
          <a:p>
            <a:pPr marL="171450" lvl="0" indent="-171450">
              <a:buFontTx/>
              <a:buChar char="-"/>
            </a:pPr>
            <a:endParaRPr lang="en-US" dirty="0">
              <a:latin typeface="Calibri" pitchFamily="34" charset="0"/>
              <a:cs typeface="Calibri" pitchFamily="34" charset="0"/>
            </a:endParaRPr>
          </a:p>
        </p:txBody>
      </p:sp>
    </p:spTree>
    <p:extLst>
      <p:ext uri="{BB962C8B-B14F-4D97-AF65-F5344CB8AC3E}">
        <p14:creationId xmlns:p14="http://schemas.microsoft.com/office/powerpoint/2010/main" val="2485313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228600"/>
            <a:ext cx="533400" cy="6553200"/>
          </a:xfrm>
        </p:spPr>
        <p:txBody>
          <a:bodyPr>
            <a:noAutofit/>
          </a:bodyPr>
          <a:lstStyle>
            <a:extLst/>
          </a:lstStyle>
          <a:p>
            <a:r>
              <a:rPr lang="en-US" sz="2000" dirty="0" smtClean="0"/>
              <a:t>GRADE 1-5 PROGRESS REPORT</a:t>
            </a:r>
            <a:r>
              <a:rPr lang="en-US" dirty="0" smtClean="0"/>
              <a:t>– </a:t>
            </a:r>
            <a:r>
              <a:rPr lang="en-US" sz="1800" dirty="0" smtClean="0"/>
              <a:t>Information for Parents</a:t>
            </a:r>
            <a:endParaRPr lang="en-US" sz="1800" dirty="0"/>
          </a:p>
        </p:txBody>
      </p:sp>
      <p:sp>
        <p:nvSpPr>
          <p:cNvPr id="2" name="Rectangle 3"/>
          <p:cNvSpPr>
            <a:spLocks noGrp="1"/>
          </p:cNvSpPr>
          <p:nvPr>
            <p:ph type="body" sz="quarter" idx="13"/>
          </p:nvPr>
        </p:nvSpPr>
        <p:spPr>
          <a:xfrm>
            <a:off x="304800" y="381000"/>
            <a:ext cx="8077200" cy="457200"/>
          </a:xfrm>
        </p:spPr>
        <p:txBody>
          <a:bodyPr>
            <a:normAutofit/>
          </a:bodyPr>
          <a:lstStyle>
            <a:extLst/>
          </a:lstStyle>
          <a:p>
            <a:r>
              <a:rPr lang="en-US" sz="1800" b="0" dirty="0" smtClean="0"/>
              <a:t>Changing Curricula</a:t>
            </a:r>
            <a:endParaRPr lang="en-US" sz="1800" b="0" dirty="0">
              <a:latin typeface="+mj-lt"/>
            </a:endParaRPr>
          </a:p>
        </p:txBody>
      </p:sp>
      <p:sp>
        <p:nvSpPr>
          <p:cNvPr id="11" name="Rectangle 10"/>
          <p:cNvSpPr/>
          <p:nvPr/>
        </p:nvSpPr>
        <p:spPr>
          <a:xfrm>
            <a:off x="7543800" y="6172200"/>
            <a:ext cx="1066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1143000"/>
            <a:ext cx="7848600" cy="369332"/>
          </a:xfrm>
          <a:prstGeom prst="rect">
            <a:avLst/>
          </a:prstGeom>
          <a:noFill/>
        </p:spPr>
        <p:txBody>
          <a:bodyPr wrap="square" rtlCol="0">
            <a:spAutoFit/>
          </a:bodyPr>
          <a:lstStyle/>
          <a:p>
            <a:endParaRPr lang="en-US" dirty="0"/>
          </a:p>
        </p:txBody>
      </p:sp>
      <p:sp>
        <p:nvSpPr>
          <p:cNvPr id="6" name="TextBox 5"/>
          <p:cNvSpPr txBox="1"/>
          <p:nvPr/>
        </p:nvSpPr>
        <p:spPr>
          <a:xfrm>
            <a:off x="5486400" y="6019800"/>
            <a:ext cx="2971800" cy="246221"/>
          </a:xfrm>
          <a:prstGeom prst="rect">
            <a:avLst/>
          </a:prstGeom>
          <a:noFill/>
        </p:spPr>
        <p:txBody>
          <a:bodyPr wrap="square" rtlCol="0">
            <a:spAutoFit/>
          </a:bodyPr>
          <a:lstStyle/>
          <a:p>
            <a:pPr algn="r"/>
            <a:r>
              <a:rPr lang="en-US" sz="1000" dirty="0" smtClean="0"/>
              <a:t>Adapted from LOCCSD 2012</a:t>
            </a:r>
            <a:endParaRPr lang="en-US" sz="1000" dirty="0"/>
          </a:p>
        </p:txBody>
      </p:sp>
      <p:graphicFrame>
        <p:nvGraphicFramePr>
          <p:cNvPr id="4" name="Table 3"/>
          <p:cNvGraphicFramePr>
            <a:graphicFrameLocks noGrp="1"/>
          </p:cNvGraphicFramePr>
          <p:nvPr>
            <p:extLst>
              <p:ext uri="{D42A27DB-BD31-4B8C-83A1-F6EECF244321}">
                <p14:modId xmlns:p14="http://schemas.microsoft.com/office/powerpoint/2010/main" val="562597243"/>
              </p:ext>
            </p:extLst>
          </p:nvPr>
        </p:nvGraphicFramePr>
        <p:xfrm>
          <a:off x="990600" y="1512332"/>
          <a:ext cx="6629400" cy="3868783"/>
        </p:xfrm>
        <a:graphic>
          <a:graphicData uri="http://schemas.openxmlformats.org/drawingml/2006/table">
            <a:tbl>
              <a:tblPr firstRow="1" bandRow="1">
                <a:tableStyleId>{2A488322-F2BA-4B5B-9748-0D474271808F}</a:tableStyleId>
              </a:tblPr>
              <a:tblGrid>
                <a:gridCol w="3314700"/>
                <a:gridCol w="3314700"/>
              </a:tblGrid>
              <a:tr h="576943">
                <a:tc>
                  <a:txBody>
                    <a:bodyPr/>
                    <a:lstStyle/>
                    <a:p>
                      <a:r>
                        <a:rPr lang="en-US" dirty="0" smtClean="0"/>
                        <a:t>Previous</a:t>
                      </a:r>
                      <a:r>
                        <a:rPr lang="en-US" baseline="0" dirty="0" smtClean="0"/>
                        <a:t> Curricula</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Renewed Curricula</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943">
                <a:tc>
                  <a:txBody>
                    <a:bodyPr/>
                    <a:lstStyle/>
                    <a:p>
                      <a:r>
                        <a:rPr lang="en-US" dirty="0" smtClean="0"/>
                        <a:t>Many outcomes</a:t>
                      </a:r>
                      <a:br>
                        <a:rPr lang="en-US" dirty="0" smtClean="0"/>
                      </a:br>
                      <a:r>
                        <a:rPr lang="en-US" dirty="0" smtClean="0"/>
                        <a:t>            (Science 9 – 91 outcomes)</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Fewer</a:t>
                      </a:r>
                      <a:r>
                        <a:rPr lang="en-US" baseline="0" dirty="0" smtClean="0"/>
                        <a:t> outcomes</a:t>
                      </a:r>
                    </a:p>
                    <a:p>
                      <a:r>
                        <a:rPr lang="en-US" baseline="0" dirty="0" smtClean="0"/>
                        <a:t>            (Science 9 – 15 outcomes)</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943">
                <a:tc>
                  <a:txBody>
                    <a:bodyPr/>
                    <a:lstStyle/>
                    <a:p>
                      <a:r>
                        <a:rPr lang="en-US" dirty="0" smtClean="0"/>
                        <a:t>Languag</a:t>
                      </a:r>
                      <a:r>
                        <a:rPr lang="en-US" baseline="0" dirty="0" smtClean="0"/>
                        <a:t>e of facts and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e.g. </a:t>
                      </a:r>
                      <a:r>
                        <a:rPr lang="en-US" sz="1800" u="sng" dirty="0" smtClean="0"/>
                        <a:t>Identify</a:t>
                      </a:r>
                      <a:r>
                        <a:rPr lang="en-US" sz="1800" dirty="0" smtClean="0"/>
                        <a:t> parallel branches and series branches within a circuit.</a:t>
                      </a:r>
                    </a:p>
                    <a:p>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Language of inquiry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e.g. </a:t>
                      </a:r>
                      <a:r>
                        <a:rPr lang="en-US" sz="1800" u="sng" dirty="0" smtClean="0"/>
                        <a:t>Analyze</a:t>
                      </a:r>
                      <a:r>
                        <a:rPr lang="en-US" sz="1800" dirty="0" smtClean="0"/>
                        <a:t> the relationships that exist among voltage, current, and resistance in series and parallel circuits.</a:t>
                      </a:r>
                    </a:p>
                    <a:p>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943">
                <a:tc>
                  <a:txBody>
                    <a:bodyPr/>
                    <a:lstStyle/>
                    <a:p>
                      <a:r>
                        <a:rPr lang="en-US" dirty="0" smtClean="0"/>
                        <a:t>Lower levels of thinking</a:t>
                      </a:r>
                      <a:r>
                        <a:rPr lang="en-US" baseline="0" dirty="0" smtClean="0"/>
                        <a:t> </a:t>
                      </a:r>
                    </a:p>
                    <a:p>
                      <a:r>
                        <a:rPr lang="en-US" baseline="0" dirty="0" smtClean="0"/>
                        <a:t>     Remember, understand</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Higher levels of thinking</a:t>
                      </a:r>
                    </a:p>
                    <a:p>
                      <a:r>
                        <a:rPr lang="en-US" dirty="0" smtClean="0"/>
                        <a:t>     Evaluate, create</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26955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CA"/>
          </a:p>
        </p:txBody>
      </p:sp>
      <p:sp>
        <p:nvSpPr>
          <p:cNvPr id="3" name="Text Placeholder 2"/>
          <p:cNvSpPr>
            <a:spLocks noGrp="1"/>
          </p:cNvSpPr>
          <p:nvPr>
            <p:ph type="body" sz="quarter" idx="13"/>
          </p:nvPr>
        </p:nvSpPr>
        <p:spPr>
          <a:xfrm>
            <a:off x="304800" y="304800"/>
            <a:ext cx="8077200" cy="304800"/>
          </a:xfrm>
        </p:spPr>
        <p:txBody>
          <a:bodyPr>
            <a:noAutofit/>
          </a:bodyPr>
          <a:lstStyle/>
          <a:p>
            <a:r>
              <a:rPr lang="en-US" sz="1600" dirty="0" smtClean="0"/>
              <a:t>Changing practices, changing language</a:t>
            </a:r>
            <a:endParaRPr lang="en-CA" sz="1600" dirty="0"/>
          </a:p>
        </p:txBody>
      </p:sp>
      <p:graphicFrame>
        <p:nvGraphicFramePr>
          <p:cNvPr id="5" name="Diagram 4"/>
          <p:cNvGraphicFramePr/>
          <p:nvPr>
            <p:extLst>
              <p:ext uri="{D42A27DB-BD31-4B8C-83A1-F6EECF244321}">
                <p14:modId xmlns:p14="http://schemas.microsoft.com/office/powerpoint/2010/main" val="3422970494"/>
              </p:ext>
            </p:extLst>
          </p:nvPr>
        </p:nvGraphicFramePr>
        <p:xfrm>
          <a:off x="304800" y="609600"/>
          <a:ext cx="8153400" cy="574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715000" y="914400"/>
            <a:ext cx="2514600" cy="923330"/>
          </a:xfrm>
          <a:prstGeom prst="rect">
            <a:avLst/>
          </a:prstGeom>
          <a:noFill/>
        </p:spPr>
        <p:txBody>
          <a:bodyPr wrap="square" rtlCol="0">
            <a:spAutoFit/>
          </a:bodyPr>
          <a:lstStyle/>
          <a:p>
            <a:pPr algn="ctr"/>
            <a:r>
              <a:rPr lang="en-US" dirty="0" smtClean="0"/>
              <a:t>What might it look like?</a:t>
            </a:r>
          </a:p>
          <a:p>
            <a:pPr algn="ctr"/>
            <a:endParaRPr lang="en-US" sz="1200" dirty="0" smtClean="0"/>
          </a:p>
          <a:p>
            <a:pPr algn="ctr"/>
            <a:r>
              <a:rPr lang="en-US" sz="1200" dirty="0" smtClean="0"/>
              <a:t>The areas that are typically reflected on the progress report</a:t>
            </a:r>
            <a:endParaRPr lang="en-CA" sz="1200" dirty="0"/>
          </a:p>
        </p:txBody>
      </p:sp>
      <p:sp>
        <p:nvSpPr>
          <p:cNvPr id="9" name="TextBox 8"/>
          <p:cNvSpPr txBox="1"/>
          <p:nvPr/>
        </p:nvSpPr>
        <p:spPr>
          <a:xfrm>
            <a:off x="5715000" y="2743200"/>
            <a:ext cx="2514600" cy="1477328"/>
          </a:xfrm>
          <a:prstGeom prst="rect">
            <a:avLst/>
          </a:prstGeom>
          <a:noFill/>
        </p:spPr>
        <p:txBody>
          <a:bodyPr wrap="square" rtlCol="0">
            <a:spAutoFit/>
          </a:bodyPr>
          <a:lstStyle/>
          <a:p>
            <a:pPr algn="ctr"/>
            <a:r>
              <a:rPr lang="en-US" dirty="0" smtClean="0"/>
              <a:t>What might it look like?</a:t>
            </a:r>
          </a:p>
          <a:p>
            <a:pPr algn="ctr"/>
            <a:r>
              <a:rPr lang="en-US" sz="1200" dirty="0" smtClean="0"/>
              <a:t>Assignments/projects are based on outcomes.</a:t>
            </a:r>
          </a:p>
          <a:p>
            <a:pPr algn="ctr"/>
            <a:r>
              <a:rPr lang="en-US" sz="1200" dirty="0" smtClean="0"/>
              <a:t>Outcomes are reported through </a:t>
            </a:r>
            <a:r>
              <a:rPr lang="en-US" sz="1200" dirty="0" err="1" smtClean="0"/>
              <a:t>Powerschool</a:t>
            </a:r>
            <a:r>
              <a:rPr lang="en-US" sz="1200" dirty="0" smtClean="0"/>
              <a:t>.</a:t>
            </a:r>
          </a:p>
          <a:p>
            <a:pPr algn="ctr"/>
            <a:r>
              <a:rPr lang="en-US" sz="1200" dirty="0" smtClean="0"/>
              <a:t>Big Ideas posted in class/on bulletin boards/course outlines.</a:t>
            </a:r>
          </a:p>
        </p:txBody>
      </p:sp>
      <p:sp>
        <p:nvSpPr>
          <p:cNvPr id="10" name="TextBox 9"/>
          <p:cNvSpPr txBox="1"/>
          <p:nvPr/>
        </p:nvSpPr>
        <p:spPr>
          <a:xfrm>
            <a:off x="5791200" y="4724399"/>
            <a:ext cx="2514600" cy="1477328"/>
          </a:xfrm>
          <a:prstGeom prst="rect">
            <a:avLst/>
          </a:prstGeom>
          <a:noFill/>
        </p:spPr>
        <p:txBody>
          <a:bodyPr wrap="square" rtlCol="0">
            <a:spAutoFit/>
          </a:bodyPr>
          <a:lstStyle/>
          <a:p>
            <a:pPr algn="ctr"/>
            <a:r>
              <a:rPr lang="en-US" dirty="0" smtClean="0"/>
              <a:t>What might it look like?</a:t>
            </a:r>
          </a:p>
          <a:p>
            <a:pPr algn="ctr"/>
            <a:r>
              <a:rPr lang="en-US" sz="1200" dirty="0" smtClean="0"/>
              <a:t>Work around indicators will typically be daily classroom practice/homework and daily </a:t>
            </a:r>
            <a:r>
              <a:rPr lang="en-US" sz="1200" dirty="0" err="1" smtClean="0"/>
              <a:t>minilessons</a:t>
            </a:r>
            <a:r>
              <a:rPr lang="en-US" sz="1200" dirty="0" smtClean="0"/>
              <a:t>.</a:t>
            </a:r>
          </a:p>
          <a:p>
            <a:pPr algn="ctr"/>
            <a:r>
              <a:rPr lang="en-US" sz="1200" dirty="0" smtClean="0"/>
              <a:t>Essential questions are typically based on indicators.</a:t>
            </a:r>
          </a:p>
        </p:txBody>
      </p:sp>
    </p:spTree>
    <p:extLst>
      <p:ext uri="{BB962C8B-B14F-4D97-AF65-F5344CB8AC3E}">
        <p14:creationId xmlns:p14="http://schemas.microsoft.com/office/powerpoint/2010/main" val="404225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CA"/>
          </a:p>
        </p:txBody>
      </p:sp>
      <p:sp>
        <p:nvSpPr>
          <p:cNvPr id="3" name="Text Placeholder 2"/>
          <p:cNvSpPr>
            <a:spLocks noGrp="1"/>
          </p:cNvSpPr>
          <p:nvPr>
            <p:ph type="body" sz="quarter" idx="13"/>
          </p:nvPr>
        </p:nvSpPr>
        <p:spPr>
          <a:xfrm>
            <a:off x="304800" y="533400"/>
            <a:ext cx="8077200" cy="304800"/>
          </a:xfrm>
        </p:spPr>
        <p:txBody>
          <a:bodyPr>
            <a:noAutofit/>
          </a:bodyPr>
          <a:lstStyle/>
          <a:p>
            <a:r>
              <a:rPr lang="en-US" sz="1800" dirty="0" smtClean="0"/>
              <a:t>Outcome - CC6.7</a:t>
            </a:r>
            <a:endParaRPr lang="en-CA" sz="1800" dirty="0"/>
          </a:p>
        </p:txBody>
      </p:sp>
      <p:sp>
        <p:nvSpPr>
          <p:cNvPr id="4" name="Content Placeholder 3"/>
          <p:cNvSpPr>
            <a:spLocks noGrp="1"/>
          </p:cNvSpPr>
          <p:nvPr>
            <p:ph sz="quarter" idx="15"/>
          </p:nvPr>
        </p:nvSpPr>
        <p:spPr>
          <a:xfrm>
            <a:off x="304800" y="838200"/>
            <a:ext cx="8074152" cy="838200"/>
          </a:xfrm>
        </p:spPr>
        <p:txBody>
          <a:bodyPr>
            <a:normAutofit/>
          </a:bodyPr>
          <a:lstStyle/>
          <a:p>
            <a:r>
              <a:rPr lang="en-US" sz="1400" dirty="0"/>
              <a:t>Write to describe a place; to narrate an incident from own experience in a multi-paragraph composition and in a friendly letter; to explain and inform in multi-step directions and a short report explaining a problem and providing a solution; and, to persuade to support a viewpoint or stand.</a:t>
            </a:r>
            <a:endParaRPr lang="en-CA" sz="1400" dirty="0"/>
          </a:p>
        </p:txBody>
      </p:sp>
      <p:sp>
        <p:nvSpPr>
          <p:cNvPr id="5" name="Text Placeholder 4"/>
          <p:cNvSpPr>
            <a:spLocks noGrp="1"/>
          </p:cNvSpPr>
          <p:nvPr>
            <p:ph type="body" sz="quarter" idx="16"/>
          </p:nvPr>
        </p:nvSpPr>
        <p:spPr>
          <a:xfrm>
            <a:off x="228600" y="1752600"/>
            <a:ext cx="8080248" cy="304800"/>
          </a:xfrm>
        </p:spPr>
        <p:txBody>
          <a:bodyPr>
            <a:noAutofit/>
          </a:bodyPr>
          <a:lstStyle/>
          <a:p>
            <a:r>
              <a:rPr lang="en-US" sz="1800" dirty="0" smtClean="0"/>
              <a:t>Indicators</a:t>
            </a:r>
            <a:endParaRPr lang="en-CA" sz="1800" dirty="0"/>
          </a:p>
        </p:txBody>
      </p:sp>
      <p:sp>
        <p:nvSpPr>
          <p:cNvPr id="6" name="Content Placeholder 5"/>
          <p:cNvSpPr>
            <a:spLocks noGrp="1"/>
          </p:cNvSpPr>
          <p:nvPr>
            <p:ph sz="quarter" idx="17"/>
          </p:nvPr>
        </p:nvSpPr>
        <p:spPr>
          <a:xfrm>
            <a:off x="301752" y="2057400"/>
            <a:ext cx="8080248" cy="4648200"/>
          </a:xfrm>
        </p:spPr>
        <p:txBody>
          <a:bodyPr>
            <a:noAutofit/>
          </a:bodyPr>
          <a:lstStyle/>
          <a:p>
            <a:pPr marL="228600" indent="-228600">
              <a:buAutoNum type="alphaLcParenR"/>
            </a:pPr>
            <a:r>
              <a:rPr lang="en-US" sz="1200" dirty="0" smtClean="0"/>
              <a:t>Write </a:t>
            </a:r>
            <a:r>
              <a:rPr lang="en-US" sz="1200" dirty="0"/>
              <a:t>multi-paragraph (minimum of 3-5 paragraphs) </a:t>
            </a:r>
            <a:r>
              <a:rPr lang="en-US" sz="1200" b="1" dirty="0"/>
              <a:t>narrative,</a:t>
            </a:r>
            <a:r>
              <a:rPr lang="en-US" sz="1200" dirty="0"/>
              <a:t> expository, persuasive, and descriptive texts of at least </a:t>
            </a:r>
            <a:r>
              <a:rPr lang="en-US" sz="1200" b="1" dirty="0"/>
              <a:t>400 to 600 </a:t>
            </a:r>
            <a:r>
              <a:rPr lang="en-US" sz="1200" b="1" dirty="0" smtClean="0"/>
              <a:t>words.</a:t>
            </a:r>
          </a:p>
          <a:p>
            <a:pPr marL="228600" indent="-228600">
              <a:buAutoNum type="alphaLcParenR"/>
            </a:pPr>
            <a:r>
              <a:rPr lang="en-US" sz="1200" dirty="0" smtClean="0"/>
              <a:t>Write </a:t>
            </a:r>
            <a:r>
              <a:rPr lang="en-US" sz="1200" dirty="0"/>
              <a:t>clear, focused essays that contain a </a:t>
            </a:r>
            <a:r>
              <a:rPr lang="en-US" sz="1200" b="1" dirty="0">
                <a:solidFill>
                  <a:srgbClr val="0A0A0A"/>
                </a:solidFill>
              </a:rPr>
              <a:t>formal introduction, supporting evidence, and a </a:t>
            </a:r>
            <a:r>
              <a:rPr lang="en-US" sz="1200" b="1" dirty="0" smtClean="0">
                <a:solidFill>
                  <a:srgbClr val="0A0A0A"/>
                </a:solidFill>
              </a:rPr>
              <a:t>conclusion</a:t>
            </a:r>
            <a:r>
              <a:rPr lang="en-US" sz="1200" dirty="0" smtClean="0">
                <a:solidFill>
                  <a:srgbClr val="0A0A0A"/>
                </a:solidFill>
              </a:rPr>
              <a:t>.</a:t>
            </a:r>
          </a:p>
          <a:p>
            <a:pPr marL="228600" indent="-228600">
              <a:buAutoNum type="alphaLcParenR"/>
            </a:pPr>
            <a:r>
              <a:rPr lang="en-US" sz="1200" dirty="0" smtClean="0"/>
              <a:t>Create narratives about </a:t>
            </a:r>
            <a:r>
              <a:rPr lang="en-US" sz="1200" dirty="0"/>
              <a:t>an incident as follows:</a:t>
            </a:r>
          </a:p>
          <a:p>
            <a:r>
              <a:rPr lang="en-US" sz="1200" dirty="0" smtClean="0"/>
              <a:t>	establish </a:t>
            </a:r>
            <a:r>
              <a:rPr lang="en-US" sz="1200" dirty="0"/>
              <a:t>a </a:t>
            </a:r>
            <a:r>
              <a:rPr lang="en-US" sz="1200" b="1" dirty="0"/>
              <a:t>plot and setting </a:t>
            </a:r>
            <a:r>
              <a:rPr lang="en-US" sz="1200" dirty="0"/>
              <a:t>and present a </a:t>
            </a:r>
            <a:r>
              <a:rPr lang="en-US" sz="1200" b="1" dirty="0"/>
              <a:t>point of view </a:t>
            </a:r>
            <a:r>
              <a:rPr lang="en-US" sz="1200" dirty="0"/>
              <a:t>that is appropriate to the stories</a:t>
            </a:r>
          </a:p>
          <a:p>
            <a:r>
              <a:rPr lang="en-US" sz="1200" dirty="0" smtClean="0"/>
              <a:t>	include </a:t>
            </a:r>
            <a:r>
              <a:rPr lang="en-US" sz="1200" b="1" dirty="0">
                <a:solidFill>
                  <a:srgbClr val="0A0A0A"/>
                </a:solidFill>
              </a:rPr>
              <a:t>sensory details</a:t>
            </a:r>
          </a:p>
          <a:p>
            <a:r>
              <a:rPr lang="en-US" sz="1200" dirty="0" smtClean="0"/>
              <a:t>	develop </a:t>
            </a:r>
            <a:r>
              <a:rPr lang="en-US" sz="1200" b="1" dirty="0"/>
              <a:t>plot</a:t>
            </a:r>
            <a:r>
              <a:rPr lang="en-US" sz="1200" dirty="0"/>
              <a:t> and </a:t>
            </a:r>
            <a:r>
              <a:rPr lang="en-US" sz="1200" b="1" dirty="0"/>
              <a:t>character</a:t>
            </a:r>
          </a:p>
          <a:p>
            <a:r>
              <a:rPr lang="en-US" sz="1200" dirty="0" smtClean="0"/>
              <a:t>	use </a:t>
            </a:r>
            <a:r>
              <a:rPr lang="en-US" sz="1200" dirty="0"/>
              <a:t>a range of narrative devices (e.g., </a:t>
            </a:r>
            <a:r>
              <a:rPr lang="en-US" sz="1200" b="1" dirty="0"/>
              <a:t>dialogue, suspense, tension</a:t>
            </a:r>
            <a:r>
              <a:rPr lang="en-US" sz="1200" dirty="0" smtClean="0"/>
              <a:t>).</a:t>
            </a:r>
          </a:p>
          <a:p>
            <a:r>
              <a:rPr lang="en-US" sz="1200" dirty="0" smtClean="0"/>
              <a:t>d)  Create </a:t>
            </a:r>
            <a:r>
              <a:rPr lang="en-US" sz="1200" dirty="0"/>
              <a:t>expository, informational, and </a:t>
            </a:r>
            <a:r>
              <a:rPr lang="en-US" sz="1200" dirty="0" smtClean="0"/>
              <a:t>procedural texts</a:t>
            </a:r>
            <a:r>
              <a:rPr lang="en-US" sz="1200" dirty="0"/>
              <a:t>, multi-step directions, and a problem/solution presentation as follows:</a:t>
            </a:r>
          </a:p>
          <a:p>
            <a:r>
              <a:rPr lang="en-US" sz="1200" dirty="0" smtClean="0"/>
              <a:t>	pose </a:t>
            </a:r>
            <a:r>
              <a:rPr lang="en-US" sz="1200" dirty="0"/>
              <a:t>relevant questions and state purpose</a:t>
            </a:r>
          </a:p>
          <a:p>
            <a:r>
              <a:rPr lang="en-US" sz="1200" dirty="0" smtClean="0"/>
              <a:t>	explain </a:t>
            </a:r>
            <a:r>
              <a:rPr lang="en-US" sz="1200" dirty="0"/>
              <a:t>the situation and develop topic with facts, details, examples, and explanations from multiple sources</a:t>
            </a:r>
          </a:p>
          <a:p>
            <a:r>
              <a:rPr lang="en-US" sz="1200" dirty="0" smtClean="0"/>
              <a:t>	follow </a:t>
            </a:r>
            <a:r>
              <a:rPr lang="en-US" sz="1200" dirty="0"/>
              <a:t>an organizational pattern</a:t>
            </a:r>
          </a:p>
          <a:p>
            <a:r>
              <a:rPr lang="en-US" sz="1200" dirty="0" smtClean="0"/>
              <a:t>	offer </a:t>
            </a:r>
            <a:r>
              <a:rPr lang="en-US" sz="1200" dirty="0"/>
              <a:t>evidence to support conclusions.</a:t>
            </a:r>
          </a:p>
          <a:p>
            <a:r>
              <a:rPr lang="en-US" sz="1200" dirty="0" smtClean="0"/>
              <a:t>e)   Create descriptive texts </a:t>
            </a:r>
            <a:r>
              <a:rPr lang="en-US" sz="1200" dirty="0"/>
              <a:t>about a place as follows:</a:t>
            </a:r>
          </a:p>
          <a:p>
            <a:r>
              <a:rPr lang="en-US" sz="1200" dirty="0" smtClean="0"/>
              <a:t>	present </a:t>
            </a:r>
            <a:r>
              <a:rPr lang="en-US" sz="1200" dirty="0"/>
              <a:t>a clear picture of the place</a:t>
            </a:r>
          </a:p>
          <a:p>
            <a:r>
              <a:rPr lang="en-US" sz="1200" dirty="0" smtClean="0"/>
              <a:t>	include </a:t>
            </a:r>
            <a:r>
              <a:rPr lang="en-US" sz="1200" dirty="0"/>
              <a:t>sensory details (five senses) in a logical order (e.g., left to right, far to near).</a:t>
            </a:r>
          </a:p>
          <a:p>
            <a:r>
              <a:rPr lang="en-US" sz="1200" dirty="0" smtClean="0"/>
              <a:t>f)   Create persuasive texts </a:t>
            </a:r>
            <a:r>
              <a:rPr lang="en-US" sz="1200" dirty="0"/>
              <a:t>on a stand or viewpoint as follows:</a:t>
            </a:r>
          </a:p>
          <a:p>
            <a:r>
              <a:rPr lang="en-US" sz="1200" dirty="0" smtClean="0"/>
              <a:t>	state </a:t>
            </a:r>
            <a:r>
              <a:rPr lang="en-US" sz="1200" dirty="0"/>
              <a:t>stand or viewpoint</a:t>
            </a:r>
          </a:p>
          <a:p>
            <a:r>
              <a:rPr lang="en-US" sz="1200" dirty="0" smtClean="0"/>
              <a:t>	give </a:t>
            </a:r>
            <a:r>
              <a:rPr lang="en-US" sz="1200" dirty="0"/>
              <a:t>reasons, facts, and expert opinion to support </a:t>
            </a:r>
            <a:r>
              <a:rPr lang="en-US" sz="1200" dirty="0" smtClean="0"/>
              <a:t>stand demonstrate </a:t>
            </a:r>
            <a:r>
              <a:rPr lang="en-US" sz="1200" dirty="0"/>
              <a:t>sincerity.</a:t>
            </a:r>
          </a:p>
          <a:p>
            <a:r>
              <a:rPr lang="en-US" sz="1200" dirty="0" smtClean="0"/>
              <a:t>g)   Experiment </a:t>
            </a:r>
            <a:r>
              <a:rPr lang="en-US" sz="1200" dirty="0"/>
              <a:t>with different points of view (i.e., first person as well as third person).</a:t>
            </a:r>
          </a:p>
          <a:p>
            <a:r>
              <a:rPr lang="en-US" sz="1200" dirty="0" smtClean="0"/>
              <a:t>h)   Share </a:t>
            </a:r>
            <a:r>
              <a:rPr lang="en-US" sz="1200" dirty="0"/>
              <a:t>writing-in-progress in various ways (e.g., author’s circle, peer response).</a:t>
            </a:r>
            <a:endParaRPr lang="en-CA" sz="1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1264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616267"/>
      </p:ext>
    </p:extLst>
  </p:cSld>
  <p:clrMapOvr>
    <a:masterClrMapping/>
  </p:clrMapOvr>
</p:sld>
</file>

<file path=ppt/theme/theme1.xml><?xml version="1.0" encoding="utf-8"?>
<a:theme xmlns:a="http://schemas.openxmlformats.org/drawingml/2006/main" name="Pitchbook">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Pitchbook</Template>
  <TotalTime>0</TotalTime>
  <Words>1445</Words>
  <Application>Microsoft Office PowerPoint</Application>
  <PresentationFormat>On-screen Show (4:3)</PresentationFormat>
  <Paragraphs>214</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Pitchbook</vt:lpstr>
      <vt:lpstr>GRADE 1-9 PROGRESS REPORT– INFORMATION FOR PARENTS</vt:lpstr>
      <vt:lpstr>GRADE 1-5 PROGRESS REPORT– Information for Parents</vt:lpstr>
      <vt:lpstr>GRADE 1-5 PROGRESS REPORT– Information for Parents</vt:lpstr>
      <vt:lpstr>GRADE 1-5 PROGRESS REPORT– Information for Parents</vt:lpstr>
      <vt:lpstr>GRADE 1-5 PROGRESS REPORT– Information for Parents</vt:lpstr>
      <vt:lpstr>GRADE 1-5 PROGRESS REPORT– Information for Parents</vt:lpstr>
      <vt:lpstr>GRADE 1-5 PROGRESS REPORT– Information for Parents</vt:lpstr>
      <vt:lpstr>PowerPoint Presentation</vt:lpstr>
      <vt:lpstr>PowerPoint Presentation</vt:lpstr>
      <vt:lpstr>GRADE 1-5 PROGRESS REPORT– Information for Parents</vt:lpstr>
      <vt:lpstr>GRADE 1-5 PROGRESS REPORT– Information for Parents</vt:lpstr>
      <vt:lpstr>PowerPoint Presentation</vt:lpstr>
      <vt:lpstr>PowerPoint Presentation</vt:lpstr>
      <vt:lpstr>PowerPoint Presentation</vt:lpstr>
      <vt:lpstr>GRADE 1-5 PROGRESS REPORT– Information for Parents</vt:lpstr>
      <vt:lpstr>GRADE 1-5 PROGRESS REPORT– Information for Parents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2012-10-26T21:06:22Z</dcterms:created>
  <dcterms:modified xsi:type="dcterms:W3CDTF">2014-10-22T22:46:29Z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