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5"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6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5244784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3481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this is where bring the water and oil in a test tube will fit in, have one or two of the students shake it as hard and long as they want then have it settle on the table and separate out, we need to get lighter fluid.</a:t>
            </a:r>
          </a:p>
        </p:txBody>
      </p:sp>
    </p:spTree>
    <p:extLst>
      <p:ext uri="{BB962C8B-B14F-4D97-AF65-F5344CB8AC3E}">
        <p14:creationId xmlns:p14="http://schemas.microsoft.com/office/powerpoint/2010/main" val="1918542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93816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92003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59486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93780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39860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23285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8402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8355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73406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50" dirty="0">
              <a:solidFill>
                <a:schemeClr val="accent1">
                  <a:lumMod val="60000"/>
                  <a:lumOff val="40000"/>
                </a:schemeClr>
              </a:solidFill>
              <a:latin typeface="Arial"/>
            </a:endParaRPr>
          </a:p>
        </p:txBody>
      </p:sp>
    </p:spTree>
    <p:extLst>
      <p:ext uri="{BB962C8B-B14F-4D97-AF65-F5344CB8AC3E}">
        <p14:creationId xmlns:p14="http://schemas.microsoft.com/office/powerpoint/2010/main" val="3332543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2001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3491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38048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532978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31115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192356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8133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4620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72373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7735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4227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2480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83089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5090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9/28/2015</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9622026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prstGeom prst="rect">
            <a:avLst/>
          </a:prstGeom>
        </p:spPr>
        <p:txBody>
          <a:bodyPr lIns="91425" tIns="91425" rIns="91425" bIns="91425" anchor="b" anchorCtr="0">
            <a:noAutofit/>
          </a:bodyPr>
          <a:lstStyle/>
          <a:p>
            <a:pPr>
              <a:spcBef>
                <a:spcPts val="0"/>
              </a:spcBef>
              <a:buNone/>
            </a:pPr>
            <a:r>
              <a:rPr lang="en"/>
              <a:t>FATS</a:t>
            </a:r>
          </a:p>
        </p:txBody>
      </p:sp>
      <p:sp>
        <p:nvSpPr>
          <p:cNvPr id="80" name="Shape 80"/>
          <p:cNvSpPr txBox="1">
            <a:spLocks noGrp="1"/>
          </p:cNvSpPr>
          <p:nvPr>
            <p:ph type="subTitle" idx="1"/>
          </p:nvPr>
        </p:nvSpPr>
        <p:spPr>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What are Fats</a:t>
            </a:r>
          </a:p>
        </p:txBody>
      </p:sp>
      <p:sp>
        <p:nvSpPr>
          <p:cNvPr id="86" name="Shape 86"/>
          <p:cNvSpPr txBox="1">
            <a:spLocks noGrp="1"/>
          </p:cNvSpPr>
          <p:nvPr>
            <p:ph type="body" idx="1"/>
          </p:nvPr>
        </p:nvSpPr>
        <p:spPr>
          <a:prstGeom prst="rect">
            <a:avLst/>
          </a:prstGeom>
        </p:spPr>
        <p:txBody>
          <a:bodyPr lIns="91425" tIns="91425" rIns="91425" bIns="91425" anchor="t" anchorCtr="0">
            <a:noAutofit/>
          </a:bodyPr>
          <a:lstStyle/>
          <a:p>
            <a:pPr rtl="0">
              <a:spcBef>
                <a:spcPts val="0"/>
              </a:spcBef>
              <a:buNone/>
            </a:pPr>
            <a:r>
              <a:rPr lang="en" sz="1200"/>
              <a:t>F</a:t>
            </a:r>
            <a:r>
              <a:rPr lang="en" sz="1400"/>
              <a:t>ats fit under an umbrella term call lipids. Lipids are organic substances that are insoluble in water. This means that they do not dissolve in water only disperse</a:t>
            </a:r>
          </a:p>
          <a:p>
            <a:pPr rtl="0">
              <a:spcBef>
                <a:spcPts val="0"/>
              </a:spcBef>
              <a:buNone/>
            </a:pPr>
            <a:r>
              <a:rPr lang="en" sz="1400"/>
              <a:t>three types of fats that are found in our food are </a:t>
            </a:r>
          </a:p>
          <a:p>
            <a:pPr marL="457200" lvl="0" indent="-317500" rtl="0">
              <a:spcBef>
                <a:spcPts val="0"/>
              </a:spcBef>
              <a:buClr>
                <a:schemeClr val="lt1"/>
              </a:buClr>
              <a:buSzPct val="100000"/>
              <a:buFont typeface="Arial"/>
              <a:buChar char="●"/>
            </a:pPr>
            <a:r>
              <a:rPr lang="en" sz="1400"/>
              <a:t>Triglyceride- which make up most of the fat we eat (95%)</a:t>
            </a:r>
          </a:p>
          <a:p>
            <a:pPr marL="457200" lvl="0" indent="-317500" rtl="0">
              <a:spcBef>
                <a:spcPts val="0"/>
              </a:spcBef>
              <a:buClr>
                <a:schemeClr val="lt1"/>
              </a:buClr>
              <a:buSzPct val="100000"/>
              <a:buFont typeface="Arial"/>
              <a:buChar char="●"/>
            </a:pPr>
            <a:r>
              <a:rPr lang="en" sz="1400"/>
              <a:t>Phospholipids-  these are needed for cell membranes</a:t>
            </a:r>
          </a:p>
          <a:p>
            <a:pPr marL="457200" lvl="0" indent="-317500" rtl="0">
              <a:spcBef>
                <a:spcPts val="0"/>
              </a:spcBef>
              <a:buClr>
                <a:schemeClr val="lt1"/>
              </a:buClr>
              <a:buSzPct val="100000"/>
              <a:buFont typeface="Arial"/>
              <a:buChar char="●"/>
            </a:pPr>
            <a:r>
              <a:rPr lang="en" sz="1400"/>
              <a:t>Sterols- which the body can produce on its own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Shape 92"/>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Triglycerides</a:t>
            </a:r>
          </a:p>
        </p:txBody>
      </p:sp>
      <p:sp>
        <p:nvSpPr>
          <p:cNvPr id="91" name="Shape 91"/>
          <p:cNvSpPr txBox="1">
            <a:spLocks noGrp="1"/>
          </p:cNvSpPr>
          <p:nvPr>
            <p:ph type="body" idx="1"/>
          </p:nvPr>
        </p:nvSpPr>
        <p:spPr>
          <a:prstGeom prst="rect">
            <a:avLst/>
          </a:prstGeom>
        </p:spPr>
        <p:txBody>
          <a:bodyPr lIns="91425" tIns="91425" rIns="91425" bIns="91425" anchor="t" anchorCtr="0">
            <a:noAutofit/>
          </a:bodyPr>
          <a:lstStyle/>
          <a:p>
            <a:pPr marL="285750" indent="-285750" rtl="0">
              <a:spcBef>
                <a:spcPts val="0"/>
              </a:spcBef>
              <a:buFont typeface="Arial" panose="020B0604020202020204" pitchFamily="34" charset="0"/>
              <a:buChar char="•"/>
            </a:pPr>
            <a:r>
              <a:rPr lang="en" sz="1800" dirty="0" smtClean="0"/>
              <a:t>most </a:t>
            </a:r>
            <a:r>
              <a:rPr lang="en" sz="1800" dirty="0"/>
              <a:t>common fat that people receive in their diet. It is also the most common way body fat is stored.</a:t>
            </a:r>
          </a:p>
          <a:p>
            <a:pPr marL="285750" indent="-285750" rtl="0">
              <a:spcBef>
                <a:spcPts val="0"/>
              </a:spcBef>
              <a:buFont typeface="Arial" panose="020B0604020202020204" pitchFamily="34" charset="0"/>
              <a:buChar char="•"/>
            </a:pPr>
            <a:r>
              <a:rPr lang="en" sz="1800" dirty="0"/>
              <a:t>triglycerides </a:t>
            </a:r>
            <a:r>
              <a:rPr lang="en" sz="1800" dirty="0" smtClean="0"/>
              <a:t>-three </a:t>
            </a:r>
            <a:r>
              <a:rPr lang="en" sz="1800" dirty="0"/>
              <a:t>fatty acids with a glycerol backbone. </a:t>
            </a:r>
          </a:p>
          <a:p>
            <a:pPr marL="285750" indent="-285750" rtl="0">
              <a:spcBef>
                <a:spcPts val="0"/>
              </a:spcBef>
              <a:buFont typeface="Arial" panose="020B0604020202020204" pitchFamily="34" charset="0"/>
              <a:buChar char="•"/>
            </a:pPr>
            <a:r>
              <a:rPr lang="en" sz="1800" dirty="0" smtClean="0"/>
              <a:t>there </a:t>
            </a:r>
            <a:r>
              <a:rPr lang="en" sz="1800" dirty="0"/>
              <a:t>are three types of triglycerides</a:t>
            </a:r>
          </a:p>
          <a:p>
            <a:pPr marL="457200" lvl="1" indent="-342900">
              <a:buFont typeface="Arial"/>
              <a:buChar char="●"/>
            </a:pPr>
            <a:r>
              <a:rPr lang="en" sz="1400" dirty="0"/>
              <a:t>Saturated fats</a:t>
            </a:r>
          </a:p>
          <a:p>
            <a:pPr marL="457200" lvl="1" indent="-342900">
              <a:buFont typeface="Arial"/>
              <a:buChar char="●"/>
            </a:pPr>
            <a:r>
              <a:rPr lang="en" sz="1400" dirty="0"/>
              <a:t>Unsaturated fats</a:t>
            </a:r>
          </a:p>
          <a:p>
            <a:pPr marL="457200" lvl="1" indent="-342900">
              <a:buFont typeface="Arial"/>
              <a:buChar char="●"/>
            </a:pPr>
            <a:r>
              <a:rPr lang="en" sz="1400" dirty="0"/>
              <a:t>Trans Fatty acids </a:t>
            </a:r>
          </a:p>
        </p:txBody>
      </p:sp>
      <p:pic>
        <p:nvPicPr>
          <p:cNvPr id="93" name="Shape 93"/>
          <p:cNvPicPr preferRelativeResize="0"/>
          <p:nvPr/>
        </p:nvPicPr>
        <p:blipFill>
          <a:blip r:embed="rId3">
            <a:alphaModFix/>
          </a:blip>
          <a:stretch>
            <a:fillRect/>
          </a:stretch>
        </p:blipFill>
        <p:spPr>
          <a:xfrm>
            <a:off x="4767025" y="3411212"/>
            <a:ext cx="3219450" cy="14192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Saturated Fats</a:t>
            </a:r>
          </a:p>
        </p:txBody>
      </p:sp>
      <p:sp>
        <p:nvSpPr>
          <p:cNvPr id="99" name="Shape 99"/>
          <p:cNvSpPr txBox="1">
            <a:spLocks noGrp="1"/>
          </p:cNvSpPr>
          <p:nvPr>
            <p:ph type="body" idx="1"/>
          </p:nvPr>
        </p:nvSpPr>
        <p:spPr>
          <a:xfrm>
            <a:off x="648875" y="1200150"/>
            <a:ext cx="8229600" cy="3630300"/>
          </a:xfrm>
          <a:prstGeom prst="rect">
            <a:avLst/>
          </a:prstGeom>
        </p:spPr>
        <p:txBody>
          <a:bodyPr lIns="91425" tIns="91425" rIns="91425" bIns="91425" anchor="t" anchorCtr="0">
            <a:noAutofit/>
          </a:bodyPr>
          <a:lstStyle/>
          <a:p>
            <a:pPr rtl="0">
              <a:spcBef>
                <a:spcPts val="0"/>
              </a:spcBef>
              <a:buNone/>
            </a:pPr>
            <a:r>
              <a:rPr lang="en" sz="1400" dirty="0"/>
              <a:t>saturated fats are fatty acids that within the chain all carbons atoms are Saturated *bonded* with hydrogen atoms </a:t>
            </a:r>
          </a:p>
          <a:p>
            <a:pPr rtl="0">
              <a:spcBef>
                <a:spcPts val="0"/>
              </a:spcBef>
              <a:buNone/>
            </a:pPr>
            <a:endParaRPr sz="1400" dirty="0"/>
          </a:p>
          <a:p>
            <a:pPr rtl="0">
              <a:spcBef>
                <a:spcPts val="0"/>
              </a:spcBef>
              <a:buNone/>
            </a:pPr>
            <a:r>
              <a:rPr lang="en" sz="1400" dirty="0"/>
              <a:t>This creates long straight chains which are able to stack on top of each other. </a:t>
            </a:r>
            <a:endParaRPr lang="en" sz="1400" dirty="0" smtClean="0"/>
          </a:p>
          <a:p>
            <a:pPr rtl="0">
              <a:spcBef>
                <a:spcPts val="0"/>
              </a:spcBef>
              <a:buNone/>
            </a:pPr>
            <a:r>
              <a:rPr lang="en" sz="1400" dirty="0" smtClean="0"/>
              <a:t>Because </a:t>
            </a:r>
            <a:r>
              <a:rPr lang="en" sz="1400" dirty="0"/>
              <a:t>of this Saturated fats are solids at room temperatures </a:t>
            </a:r>
          </a:p>
          <a:p>
            <a:pPr rtl="0">
              <a:spcBef>
                <a:spcPts val="0"/>
              </a:spcBef>
              <a:buNone/>
            </a:pPr>
            <a:endParaRPr sz="1400" dirty="0"/>
          </a:p>
          <a:p>
            <a:pPr>
              <a:spcBef>
                <a:spcPts val="0"/>
              </a:spcBef>
              <a:buNone/>
            </a:pPr>
            <a:endParaRPr sz="1400" dirty="0"/>
          </a:p>
        </p:txBody>
      </p:sp>
      <p:pic>
        <p:nvPicPr>
          <p:cNvPr id="100" name="Shape 100"/>
          <p:cNvPicPr preferRelativeResize="0"/>
          <p:nvPr/>
        </p:nvPicPr>
        <p:blipFill rotWithShape="1">
          <a:blip r:embed="rId3">
            <a:alphaModFix/>
          </a:blip>
          <a:srcRect/>
          <a:stretch/>
        </p:blipFill>
        <p:spPr>
          <a:xfrm>
            <a:off x="2355925" y="2604075"/>
            <a:ext cx="3689949" cy="23938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Unsaturated Fats</a:t>
            </a:r>
          </a:p>
        </p:txBody>
      </p:sp>
      <p:sp>
        <p:nvSpPr>
          <p:cNvPr id="106" name="Shape 106"/>
          <p:cNvSpPr txBox="1">
            <a:spLocks noGrp="1"/>
          </p:cNvSpPr>
          <p:nvPr>
            <p:ph type="body" idx="1"/>
          </p:nvPr>
        </p:nvSpPr>
        <p:spPr>
          <a:prstGeom prst="rect">
            <a:avLst/>
          </a:prstGeom>
        </p:spPr>
        <p:txBody>
          <a:bodyPr lIns="91425" tIns="91425" rIns="91425" bIns="91425" anchor="t" anchorCtr="0">
            <a:noAutofit/>
          </a:bodyPr>
          <a:lstStyle/>
          <a:p>
            <a:pPr marL="457200" lvl="0" indent="-342900" rtl="0">
              <a:spcBef>
                <a:spcPts val="0"/>
              </a:spcBef>
              <a:buClr>
                <a:schemeClr val="lt1"/>
              </a:buClr>
              <a:buSzPct val="100000"/>
              <a:buFont typeface="Arial"/>
              <a:buChar char="●"/>
            </a:pPr>
            <a:r>
              <a:rPr lang="en" sz="1800" dirty="0"/>
              <a:t>Unsaturated fats differ from saturated fats because they contain carbons double bonded to other carbons. These double bond causes the fatty acids to bend so that they are not straight. This makes unsaturated fats liquids at room temperatures.</a:t>
            </a:r>
          </a:p>
          <a:p>
            <a:pPr marL="457200" lvl="0" indent="-342900" rtl="0">
              <a:spcBef>
                <a:spcPts val="0"/>
              </a:spcBef>
              <a:buClr>
                <a:schemeClr val="lt1"/>
              </a:buClr>
              <a:buSzPct val="100000"/>
              <a:buFont typeface="Arial"/>
              <a:buChar char="●"/>
            </a:pPr>
            <a:r>
              <a:rPr lang="en" sz="1800" dirty="0"/>
              <a:t> Unsaturated fats that contain one double bond are call  </a:t>
            </a:r>
            <a:r>
              <a:rPr lang="en" sz="1800" b="1" dirty="0"/>
              <a:t>Monounsaturated. </a:t>
            </a:r>
            <a:r>
              <a:rPr lang="en" sz="1800" dirty="0"/>
              <a:t> if the unsaturated fat contains two or more double bonds it is called a </a:t>
            </a:r>
            <a:r>
              <a:rPr lang="en" sz="1800" b="1" dirty="0"/>
              <a:t>Polyunsaturated. </a:t>
            </a:r>
          </a:p>
          <a:p>
            <a:pPr marL="457200" lvl="0" indent="-342900" rtl="0">
              <a:spcBef>
                <a:spcPts val="0"/>
              </a:spcBef>
              <a:buClr>
                <a:schemeClr val="lt1"/>
              </a:buClr>
              <a:buSzPct val="100000"/>
              <a:buFont typeface="Arial"/>
              <a:buChar char="●"/>
            </a:pPr>
            <a:r>
              <a:rPr lang="en" sz="1800" dirty="0"/>
              <a:t>The more double bonds in the carbon chain the more bends and kinks in the fat molecule and the less compressed the fats are together.</a:t>
            </a:r>
          </a:p>
          <a:p>
            <a:pPr>
              <a:spcBef>
                <a:spcPts val="0"/>
              </a:spcBef>
              <a:buNone/>
            </a:pPr>
            <a:endParaRPr sz="1800" b="1"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Trans Fats</a:t>
            </a:r>
          </a:p>
        </p:txBody>
      </p:sp>
      <p:sp>
        <p:nvSpPr>
          <p:cNvPr id="112" name="Shape 112"/>
          <p:cNvSpPr txBox="1">
            <a:spLocks noGrp="1"/>
          </p:cNvSpPr>
          <p:nvPr>
            <p:ph type="body" idx="1"/>
          </p:nvPr>
        </p:nvSpPr>
        <p:spPr>
          <a:xfrm>
            <a:off x="457200" y="1221450"/>
            <a:ext cx="8229600" cy="3630300"/>
          </a:xfrm>
          <a:prstGeom prst="rect">
            <a:avLst/>
          </a:prstGeom>
        </p:spPr>
        <p:txBody>
          <a:bodyPr lIns="91425" tIns="91425" rIns="91425" bIns="91425" anchor="t" anchorCtr="0">
            <a:noAutofit/>
          </a:bodyPr>
          <a:lstStyle/>
          <a:p>
            <a:pPr rtl="0">
              <a:spcBef>
                <a:spcPts val="0"/>
              </a:spcBef>
              <a:buNone/>
            </a:pPr>
            <a:endParaRPr sz="1800"/>
          </a:p>
          <a:p>
            <a:pPr rtl="0">
              <a:spcBef>
                <a:spcPts val="0"/>
              </a:spcBef>
              <a:buNone/>
            </a:pPr>
            <a:r>
              <a:rPr lang="en" sz="1800"/>
              <a:t>Trans fats are saturated fats that have been modified to be like unsaturated fats. Hydrogen atoms have been added to break the double bonds and straighten out the chain. This process is called hydrogenation. </a:t>
            </a:r>
          </a:p>
          <a:p>
            <a:pPr rtl="0">
              <a:spcBef>
                <a:spcPts val="0"/>
              </a:spcBef>
              <a:buNone/>
            </a:pPr>
            <a:endParaRPr sz="1800"/>
          </a:p>
          <a:p>
            <a:pPr>
              <a:spcBef>
                <a:spcPts val="0"/>
              </a:spcBef>
              <a:buNone/>
            </a:pPr>
            <a:endParaRPr sz="180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Phospholipids </a:t>
            </a:r>
          </a:p>
        </p:txBody>
      </p:sp>
      <p:sp>
        <p:nvSpPr>
          <p:cNvPr id="118" name="Shape 118"/>
          <p:cNvSpPr txBox="1">
            <a:spLocks noGrp="1"/>
          </p:cNvSpPr>
          <p:nvPr>
            <p:ph type="body" idx="1"/>
          </p:nvPr>
        </p:nvSpPr>
        <p:spPr>
          <a:prstGeom prst="rect">
            <a:avLst/>
          </a:prstGeom>
        </p:spPr>
        <p:txBody>
          <a:bodyPr lIns="91425" tIns="91425" rIns="91425" bIns="91425" anchor="t" anchorCtr="0">
            <a:noAutofit/>
          </a:bodyPr>
          <a:lstStyle/>
          <a:p>
            <a:pPr rtl="0">
              <a:spcBef>
                <a:spcPts val="0"/>
              </a:spcBef>
              <a:buNone/>
            </a:pPr>
            <a:r>
              <a:rPr lang="en" sz="1400" b="1" dirty="0"/>
              <a:t>Phospholipids are made up of two fatty acids with a glycerol backbone that contains a phosphate</a:t>
            </a:r>
            <a:r>
              <a:rPr lang="en" sz="1400" b="1" dirty="0" smtClean="0"/>
              <a:t>.. </a:t>
            </a:r>
            <a:r>
              <a:rPr lang="en" sz="1400" dirty="0" smtClean="0"/>
              <a:t> </a:t>
            </a:r>
            <a:endParaRPr lang="en" sz="1400" dirty="0"/>
          </a:p>
          <a:p>
            <a:pPr>
              <a:spcBef>
                <a:spcPts val="0"/>
              </a:spcBef>
              <a:buNone/>
            </a:pPr>
            <a:r>
              <a:rPr lang="en" sz="1400" dirty="0"/>
              <a:t>This is important within the body because it aids in the transport of fats in the blood stream.  The backbone that has the phosphate atom likes to interact with water (hydrophilic), while the fatty acid chain or tail doesn’t like to interact with water (hydrophobic). </a:t>
            </a:r>
            <a:endParaRPr lang="en" sz="1400" dirty="0" smtClean="0"/>
          </a:p>
          <a:p>
            <a:pPr marL="285750" indent="-285750">
              <a:spcBef>
                <a:spcPts val="0"/>
              </a:spcBef>
              <a:buFont typeface="Arial" panose="020B0604020202020204" pitchFamily="34" charset="0"/>
              <a:buChar char="•"/>
            </a:pPr>
            <a:r>
              <a:rPr lang="en" sz="1400" dirty="0" smtClean="0">
                <a:solidFill>
                  <a:srgbClr val="FFFFFF"/>
                </a:solidFill>
              </a:rPr>
              <a:t>This </a:t>
            </a:r>
            <a:r>
              <a:rPr lang="en" sz="1400" dirty="0">
                <a:solidFill>
                  <a:srgbClr val="FFFFFF"/>
                </a:solidFill>
              </a:rPr>
              <a:t>creates a sphere in which fat soluble molecules to be transported in the body.</a:t>
            </a:r>
          </a:p>
        </p:txBody>
      </p:sp>
      <p:pic>
        <p:nvPicPr>
          <p:cNvPr id="119" name="Shape 119"/>
          <p:cNvPicPr preferRelativeResize="0"/>
          <p:nvPr/>
        </p:nvPicPr>
        <p:blipFill>
          <a:blip r:embed="rId3">
            <a:alphaModFix/>
          </a:blip>
          <a:stretch>
            <a:fillRect/>
          </a:stretch>
        </p:blipFill>
        <p:spPr>
          <a:xfrm>
            <a:off x="5471126" y="2996350"/>
            <a:ext cx="2611499" cy="196215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Sterols</a:t>
            </a:r>
          </a:p>
        </p:txBody>
      </p:sp>
      <p:sp>
        <p:nvSpPr>
          <p:cNvPr id="125" name="Shape 125"/>
          <p:cNvSpPr txBox="1">
            <a:spLocks noGrp="1"/>
          </p:cNvSpPr>
          <p:nvPr>
            <p:ph type="body" idx="1"/>
          </p:nvPr>
        </p:nvSpPr>
        <p:spPr>
          <a:prstGeom prst="rect">
            <a:avLst/>
          </a:prstGeom>
        </p:spPr>
        <p:txBody>
          <a:bodyPr lIns="91425" tIns="91425" rIns="91425" bIns="91425" anchor="t" anchorCtr="0">
            <a:noAutofit/>
          </a:bodyPr>
          <a:lstStyle/>
          <a:p>
            <a:pPr rtl="0">
              <a:spcBef>
                <a:spcPts val="0"/>
              </a:spcBef>
              <a:buNone/>
            </a:pPr>
            <a:r>
              <a:rPr lang="en" sz="1400"/>
              <a:t>sterols are lipids that have a ring structure</a:t>
            </a:r>
          </a:p>
          <a:p>
            <a:pPr rtl="0">
              <a:spcBef>
                <a:spcPts val="0"/>
              </a:spcBef>
              <a:buNone/>
            </a:pPr>
            <a:endParaRPr sz="1400"/>
          </a:p>
          <a:p>
            <a:pPr rtl="0">
              <a:spcBef>
                <a:spcPts val="0"/>
              </a:spcBef>
              <a:buNone/>
            </a:pPr>
            <a:r>
              <a:rPr lang="en" sz="1400"/>
              <a:t>the most common sterol is cholesterol.</a:t>
            </a:r>
          </a:p>
          <a:p>
            <a:pPr rtl="0">
              <a:spcBef>
                <a:spcPts val="0"/>
              </a:spcBef>
              <a:buNone/>
            </a:pPr>
            <a:endParaRPr sz="1400"/>
          </a:p>
          <a:p>
            <a:pPr rtl="0">
              <a:spcBef>
                <a:spcPts val="0"/>
              </a:spcBef>
              <a:buNone/>
            </a:pPr>
            <a:r>
              <a:rPr lang="en" sz="1400"/>
              <a:t>cholesterol is important in the body because it is a key part of cell membrane that maintains membrane structural integrity and fluidity.</a:t>
            </a:r>
          </a:p>
          <a:p>
            <a:pPr rtl="0">
              <a:spcBef>
                <a:spcPts val="0"/>
              </a:spcBef>
              <a:buNone/>
            </a:pPr>
            <a:endParaRPr sz="1400"/>
          </a:p>
          <a:p>
            <a:pPr rtl="0">
              <a:spcBef>
                <a:spcPts val="0"/>
              </a:spcBef>
              <a:buNone/>
            </a:pPr>
            <a:r>
              <a:rPr lang="en" sz="1400"/>
              <a:t>cholesterol is oxidized in the liver to form a variety of bile acids that aid digestion.</a:t>
            </a:r>
          </a:p>
          <a:p>
            <a:pPr rtl="0">
              <a:spcBef>
                <a:spcPts val="0"/>
              </a:spcBef>
              <a:buNone/>
            </a:pPr>
            <a:endParaRPr sz="1400"/>
          </a:p>
          <a:p>
            <a:pPr rtl="0">
              <a:spcBef>
                <a:spcPts val="0"/>
              </a:spcBef>
              <a:buNone/>
            </a:pPr>
            <a:r>
              <a:rPr lang="en" sz="1400"/>
              <a:t>Cholesterol is also the backbone to the creation of the sex and adrenal hormones</a:t>
            </a:r>
          </a:p>
          <a:p>
            <a:pPr rtl="0">
              <a:spcBef>
                <a:spcPts val="0"/>
              </a:spcBef>
              <a:buNone/>
            </a:pPr>
            <a:endParaRPr sz="1200"/>
          </a:p>
          <a:p>
            <a:pPr lvl="0">
              <a:spcBef>
                <a:spcPts val="0"/>
              </a:spcBef>
              <a:buNone/>
            </a:pPr>
            <a:endParaRPr sz="1200">
              <a:solidFill>
                <a:srgbClr val="F3F3F3"/>
              </a:solidFill>
            </a:endParaRPr>
          </a:p>
        </p:txBody>
      </p:sp>
      <p:pic>
        <p:nvPicPr>
          <p:cNvPr id="126" name="Shape 126"/>
          <p:cNvPicPr preferRelativeResize="0"/>
          <p:nvPr/>
        </p:nvPicPr>
        <p:blipFill>
          <a:blip r:embed="rId3">
            <a:alphaModFix/>
          </a:blip>
          <a:stretch>
            <a:fillRect/>
          </a:stretch>
        </p:blipFill>
        <p:spPr>
          <a:xfrm>
            <a:off x="4689800" y="413075"/>
            <a:ext cx="2647000" cy="154305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Why do we need fats?</a:t>
            </a:r>
          </a:p>
        </p:txBody>
      </p:sp>
      <p:sp>
        <p:nvSpPr>
          <p:cNvPr id="132" name="Shape 132"/>
          <p:cNvSpPr txBox="1">
            <a:spLocks noGrp="1"/>
          </p:cNvSpPr>
          <p:nvPr>
            <p:ph type="body" idx="1"/>
          </p:nvPr>
        </p:nvSpPr>
        <p:spPr>
          <a:prstGeom prst="rect">
            <a:avLst/>
          </a:prstGeom>
        </p:spPr>
        <p:txBody>
          <a:bodyPr lIns="91425" tIns="91425" rIns="91425" bIns="91425" anchor="t" anchorCtr="0">
            <a:noAutofit/>
          </a:bodyPr>
          <a:lstStyle/>
          <a:p>
            <a:pPr rtl="0">
              <a:spcBef>
                <a:spcPts val="0"/>
              </a:spcBef>
              <a:buNone/>
            </a:pPr>
            <a:r>
              <a:rPr lang="en" sz="1400"/>
              <a:t>fats play many roles in healthy body. Fats are important in the following functions</a:t>
            </a:r>
          </a:p>
          <a:p>
            <a:pPr marL="457200" lvl="0" indent="-317500" rtl="0">
              <a:spcBef>
                <a:spcPts val="0"/>
              </a:spcBef>
              <a:buClr>
                <a:schemeClr val="lt1"/>
              </a:buClr>
              <a:buSzPct val="100000"/>
              <a:buFont typeface="Arial"/>
              <a:buChar char="●"/>
            </a:pPr>
            <a:r>
              <a:rPr lang="en" sz="1400"/>
              <a:t>provide energy</a:t>
            </a:r>
          </a:p>
          <a:p>
            <a:pPr marL="914400" lvl="1" indent="-317500" rtl="0">
              <a:spcBef>
                <a:spcPts val="0"/>
              </a:spcBef>
              <a:buClr>
                <a:schemeClr val="lt1"/>
              </a:buClr>
              <a:buSzPct val="100000"/>
              <a:buFont typeface="Courier New"/>
              <a:buChar char="o"/>
            </a:pPr>
            <a:r>
              <a:rPr lang="en" sz="1400"/>
              <a:t>for activities and for when we are at rest</a:t>
            </a:r>
          </a:p>
          <a:p>
            <a:pPr marL="457200" lvl="0" indent="-317500" rtl="0">
              <a:spcBef>
                <a:spcPts val="0"/>
              </a:spcBef>
              <a:buClr>
                <a:schemeClr val="lt1"/>
              </a:buClr>
              <a:buSzPct val="100000"/>
              <a:buFont typeface="Arial"/>
              <a:buChar char="●"/>
            </a:pPr>
            <a:r>
              <a:rPr lang="en" sz="1400"/>
              <a:t>allow the body to transport fat-soluble vitamins</a:t>
            </a:r>
          </a:p>
          <a:p>
            <a:pPr marL="457200" lvl="0" indent="-317500" rtl="0">
              <a:spcBef>
                <a:spcPts val="0"/>
              </a:spcBef>
              <a:buClr>
                <a:schemeClr val="lt1"/>
              </a:buClr>
              <a:buSzPct val="100000"/>
              <a:buFont typeface="Arial"/>
              <a:buChar char="●"/>
            </a:pPr>
            <a:r>
              <a:rPr lang="en" sz="1400"/>
              <a:t>help maintain cell function</a:t>
            </a:r>
          </a:p>
          <a:p>
            <a:pPr marL="914400" lvl="1" indent="-317500" rtl="0">
              <a:spcBef>
                <a:spcPts val="0"/>
              </a:spcBef>
              <a:buClr>
                <a:schemeClr val="lt1"/>
              </a:buClr>
              <a:buSzPct val="100000"/>
              <a:buFont typeface="Courier New"/>
              <a:buChar char="o"/>
            </a:pPr>
            <a:r>
              <a:rPr lang="en" sz="1400"/>
              <a:t>being a part of all the cell membranes </a:t>
            </a:r>
          </a:p>
          <a:p>
            <a:pPr marL="457200" lvl="0" indent="-317500" rtl="0">
              <a:spcBef>
                <a:spcPts val="0"/>
              </a:spcBef>
              <a:buClr>
                <a:schemeClr val="lt1"/>
              </a:buClr>
              <a:buSzPct val="100000"/>
              <a:buFont typeface="Arial"/>
              <a:buChar char="●"/>
            </a:pPr>
            <a:r>
              <a:rPr lang="en" sz="1400"/>
              <a:t>protects major organs in our body</a:t>
            </a:r>
          </a:p>
          <a:p>
            <a:pPr marL="457200" lvl="0" indent="-317500" rtl="0">
              <a:spcBef>
                <a:spcPts val="0"/>
              </a:spcBef>
              <a:buClr>
                <a:schemeClr val="lt1"/>
              </a:buClr>
              <a:buSzPct val="100000"/>
              <a:buFont typeface="Arial"/>
              <a:buChar char="●"/>
            </a:pPr>
            <a:r>
              <a:rPr lang="en" sz="1400"/>
              <a:t>helps people feel full 	</a:t>
            </a:r>
          </a:p>
          <a:p>
            <a:pPr marL="914400" lvl="1" indent="-317500" rtl="0">
              <a:spcBef>
                <a:spcPts val="0"/>
              </a:spcBef>
              <a:buClr>
                <a:schemeClr val="lt1"/>
              </a:buClr>
              <a:buSzPct val="100000"/>
              <a:buFont typeface="Courier New"/>
              <a:buChar char="o"/>
            </a:pPr>
            <a:r>
              <a:rPr lang="en" sz="1400"/>
              <a:t>fats are digested at a much slower rate than carbohydrates and proteins due to having a higher energy level and that there are more steps in the digestion process</a:t>
            </a:r>
          </a:p>
          <a:p>
            <a:pPr>
              <a:spcBef>
                <a:spcPts val="0"/>
              </a:spcBef>
              <a:buNone/>
            </a:pPr>
            <a:endParaRPr sz="1400"/>
          </a:p>
        </p:txBody>
      </p:sp>
    </p:spTree>
  </p:cSld>
  <p:clrMapOvr>
    <a:masterClrMapping/>
  </p:clrMapOvr>
  <p:transition spd="slow">
    <p:cut/>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TotalTime>
  <Words>569</Words>
  <Application>Microsoft Office PowerPoint</Application>
  <PresentationFormat>On-screen Show (16:9)</PresentationFormat>
  <Paragraphs>51</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Courier New</vt:lpstr>
      <vt:lpstr>Trebuchet MS</vt:lpstr>
      <vt:lpstr>Wingdings 3</vt:lpstr>
      <vt:lpstr>Facet</vt:lpstr>
      <vt:lpstr>FATS</vt:lpstr>
      <vt:lpstr>What are Fats</vt:lpstr>
      <vt:lpstr>Triglycerides</vt:lpstr>
      <vt:lpstr>Saturated Fats</vt:lpstr>
      <vt:lpstr>Unsaturated Fats</vt:lpstr>
      <vt:lpstr>Trans Fats</vt:lpstr>
      <vt:lpstr>Phospholipids </vt:lpstr>
      <vt:lpstr>Sterols</vt:lpstr>
      <vt:lpstr>Why do we need fats?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FATS</dc:title>
  <dc:creator>Erin Hill</dc:creator>
  <cp:lastModifiedBy>Erin Hill</cp:lastModifiedBy>
  <cp:revision>2</cp:revision>
  <dcterms:modified xsi:type="dcterms:W3CDTF">2015-09-28T16:21:38Z</dcterms:modified>
</cp:coreProperties>
</file>