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61" r:id="rId4"/>
    <p:sldId id="257" r:id="rId5"/>
    <p:sldId id="258" r:id="rId6"/>
    <p:sldId id="259" r:id="rId7"/>
    <p:sldId id="262" r:id="rId8"/>
    <p:sldId id="260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 </a:t>
            </a:r>
            <a:r>
              <a:rPr lang="en-CA" dirty="0" smtClean="0"/>
              <a:t>Ethics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837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Respect for Persons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CA" dirty="0"/>
              <a:t>Respect for persons means not treating someone as </a:t>
            </a:r>
            <a:r>
              <a:rPr lang="en-CA" dirty="0" smtClean="0"/>
              <a:t>a means </a:t>
            </a:r>
            <a:r>
              <a:rPr lang="en-CA" dirty="0"/>
              <a:t>to an end or goal</a:t>
            </a:r>
            <a:r>
              <a:rPr lang="en-CA" dirty="0" smtClean="0"/>
              <a:t>.</a:t>
            </a:r>
          </a:p>
          <a:p>
            <a:r>
              <a:rPr lang="en-CA" dirty="0"/>
              <a:t>often a matter of not </a:t>
            </a:r>
            <a:r>
              <a:rPr lang="en-CA" dirty="0" smtClean="0"/>
              <a:t>interfering with </a:t>
            </a:r>
            <a:r>
              <a:rPr lang="en-CA" dirty="0"/>
              <a:t>a person’s ability to make and carry out decisions</a:t>
            </a:r>
            <a:r>
              <a:rPr lang="en-CA" dirty="0" smtClean="0"/>
              <a:t>.</a:t>
            </a:r>
            <a:endParaRPr lang="en-CA" dirty="0"/>
          </a:p>
          <a:p>
            <a:r>
              <a:rPr lang="en-CA" dirty="0"/>
              <a:t>Respect means more than just listening to </a:t>
            </a:r>
            <a:r>
              <a:rPr lang="en-CA" dirty="0" smtClean="0"/>
              <a:t>another person</a:t>
            </a:r>
            <a:r>
              <a:rPr lang="en-CA" dirty="0"/>
              <a:t>; it means hearing and attempting to </a:t>
            </a:r>
            <a:r>
              <a:rPr lang="en-CA" dirty="0" smtClean="0"/>
              <a:t>understand what </a:t>
            </a:r>
            <a:r>
              <a:rPr lang="en-CA" dirty="0"/>
              <a:t>other people are trying to say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8188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Minimizing Harms While</a:t>
            </a:r>
            <a:br>
              <a:rPr lang="en-CA" dirty="0"/>
            </a:br>
            <a:r>
              <a:rPr lang="en-CA" dirty="0"/>
              <a:t>Maximizing </a:t>
            </a:r>
            <a:r>
              <a:rPr lang="en-CA" dirty="0" smtClean="0"/>
              <a:t>Benefits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CA" dirty="0"/>
              <a:t>trying </a:t>
            </a:r>
            <a:r>
              <a:rPr lang="en-CA" dirty="0" smtClean="0"/>
              <a:t>to promote </a:t>
            </a:r>
            <a:r>
              <a:rPr lang="en-CA" dirty="0"/>
              <a:t>positive consequences by balancing harms (</a:t>
            </a:r>
            <a:r>
              <a:rPr lang="en-CA" dirty="0" smtClean="0"/>
              <a:t>or burdens</a:t>
            </a:r>
            <a:r>
              <a:rPr lang="en-CA" dirty="0"/>
              <a:t>) and benefits. In doing so, one must </a:t>
            </a:r>
            <a:r>
              <a:rPr lang="en-CA" dirty="0" smtClean="0"/>
              <a:t>consider which </a:t>
            </a:r>
            <a:r>
              <a:rPr lang="en-CA" dirty="0"/>
              <a:t>actions would do the least harm and </a:t>
            </a:r>
            <a:r>
              <a:rPr lang="en-CA" dirty="0" smtClean="0"/>
              <a:t>provide the </a:t>
            </a:r>
            <a:r>
              <a:rPr lang="en-CA" dirty="0"/>
              <a:t>most </a:t>
            </a:r>
            <a:r>
              <a:rPr lang="en-CA" dirty="0" smtClean="0"/>
              <a:t>benefit</a:t>
            </a:r>
            <a:r>
              <a:rPr lang="en-CA" dirty="0"/>
              <a:t>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8945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Fairness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CA" dirty="0"/>
              <a:t>asks us to </a:t>
            </a:r>
            <a:r>
              <a:rPr lang="en-CA" dirty="0" smtClean="0"/>
              <a:t>ensure that </a:t>
            </a:r>
            <a:r>
              <a:rPr lang="en-CA" dirty="0"/>
              <a:t>resources, risks, and costs be distributed equitably</a:t>
            </a:r>
            <a:r>
              <a:rPr lang="en-CA" dirty="0" smtClean="0"/>
              <a:t>.</a:t>
            </a:r>
          </a:p>
          <a:p>
            <a:r>
              <a:rPr lang="en-CA" dirty="0"/>
              <a:t>fairness </a:t>
            </a:r>
            <a:r>
              <a:rPr lang="en-CA" dirty="0" smtClean="0"/>
              <a:t>does not </a:t>
            </a:r>
            <a:r>
              <a:rPr lang="en-CA" dirty="0"/>
              <a:t>necessarily entail equal shares;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0315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CA" i="1" dirty="0"/>
              <a:t>Sometimes it is not easy or even possible to </a:t>
            </a:r>
            <a:r>
              <a:rPr lang="en-CA" i="1" dirty="0" smtClean="0"/>
              <a:t>act in </a:t>
            </a:r>
            <a:r>
              <a:rPr lang="en-CA" i="1" dirty="0"/>
              <a:t>accordance with all the relevant </a:t>
            </a:r>
            <a:r>
              <a:rPr lang="en-CA" i="1" dirty="0" smtClean="0"/>
              <a:t>considerations at </a:t>
            </a:r>
            <a:r>
              <a:rPr lang="en-CA" i="1" dirty="0"/>
              <a:t>the same time.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198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CA" b="1" dirty="0"/>
              <a:t>Ethics </a:t>
            </a:r>
            <a:r>
              <a:rPr lang="en-CA" dirty="0"/>
              <a:t>seeks to determine what a person should do, or the best </a:t>
            </a:r>
            <a:r>
              <a:rPr lang="en-CA" dirty="0" smtClean="0"/>
              <a:t>course of </a:t>
            </a:r>
            <a:r>
              <a:rPr lang="en-CA" dirty="0"/>
              <a:t>action, and provides reasons why. It also helps people decide </a:t>
            </a:r>
            <a:r>
              <a:rPr lang="en-CA" dirty="0" smtClean="0"/>
              <a:t>how to </a:t>
            </a:r>
            <a:r>
              <a:rPr lang="en-CA" dirty="0"/>
              <a:t>behave and treat one another, and what kinds of communities </a:t>
            </a:r>
            <a:r>
              <a:rPr lang="en-CA" dirty="0" smtClean="0"/>
              <a:t>would be </a:t>
            </a:r>
            <a:r>
              <a:rPr lang="en-CA" dirty="0"/>
              <a:t>good to live in.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1290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CA" i="1" dirty="0"/>
              <a:t>purpose is not to encourage group </a:t>
            </a:r>
            <a:r>
              <a:rPr lang="en-CA" i="1" dirty="0" smtClean="0"/>
              <a:t>consensus, but </a:t>
            </a:r>
            <a:r>
              <a:rPr lang="en-CA" i="1" dirty="0"/>
              <a:t>rather to encourage each </a:t>
            </a:r>
            <a:r>
              <a:rPr lang="en-CA" i="1" dirty="0" smtClean="0"/>
              <a:t>student to </a:t>
            </a:r>
            <a:r>
              <a:rPr lang="en-CA" i="1" dirty="0"/>
              <a:t>develop his or her own point of view </a:t>
            </a:r>
            <a:r>
              <a:rPr lang="en-CA" i="1" dirty="0" smtClean="0"/>
              <a:t>based on </a:t>
            </a:r>
            <a:r>
              <a:rPr lang="en-CA" i="1" dirty="0"/>
              <a:t>careful reasoning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2683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4 Key questions to Ask yourself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CA" dirty="0" smtClean="0"/>
              <a:t>What is the Ethical Question?</a:t>
            </a:r>
          </a:p>
          <a:p>
            <a:pPr lvl="1"/>
            <a:r>
              <a:rPr lang="en-CA" dirty="0" smtClean="0"/>
              <a:t>2 part skill</a:t>
            </a:r>
          </a:p>
          <a:p>
            <a:pPr lvl="2"/>
            <a:r>
              <a:rPr lang="en-CA" dirty="0"/>
              <a:t>ability to detect that there are ethical issues </a:t>
            </a:r>
            <a:r>
              <a:rPr lang="en-CA" dirty="0" smtClean="0"/>
              <a:t>at stake.</a:t>
            </a:r>
          </a:p>
          <a:p>
            <a:pPr lvl="2"/>
            <a:r>
              <a:rPr lang="en-CA" b="1" dirty="0"/>
              <a:t>The ability to </a:t>
            </a:r>
            <a:r>
              <a:rPr lang="en-CA" b="1" i="1" dirty="0"/>
              <a:t>distinguish </a:t>
            </a:r>
            <a:r>
              <a:rPr lang="en-CA" b="1" dirty="0"/>
              <a:t>an ethical question </a:t>
            </a:r>
            <a:r>
              <a:rPr lang="en-CA" b="1" dirty="0" smtClean="0"/>
              <a:t>from other </a:t>
            </a:r>
            <a:r>
              <a:rPr lang="en-CA" b="1" dirty="0"/>
              <a:t>kinds of questions, such as legal, </a:t>
            </a:r>
            <a:r>
              <a:rPr lang="en-CA" b="1" dirty="0" smtClean="0"/>
              <a:t>scientific, or </a:t>
            </a:r>
            <a:r>
              <a:rPr lang="en-CA" b="1" dirty="0"/>
              <a:t>personal-preference ones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7837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CA" i="1" dirty="0"/>
              <a:t>A key distinguishing feature of an ethical </a:t>
            </a:r>
            <a:r>
              <a:rPr lang="en-CA" i="1" dirty="0" smtClean="0"/>
              <a:t>question is </a:t>
            </a:r>
            <a:r>
              <a:rPr lang="en-CA" i="1" dirty="0"/>
              <a:t>that it typically arises when individuals </a:t>
            </a:r>
            <a:r>
              <a:rPr lang="en-CA" i="1" dirty="0" smtClean="0"/>
              <a:t>or groups </a:t>
            </a:r>
            <a:r>
              <a:rPr lang="en-CA" i="1" dirty="0"/>
              <a:t>might be harmed, disrespected, or </a:t>
            </a:r>
            <a:r>
              <a:rPr lang="en-CA" i="1" dirty="0" smtClean="0"/>
              <a:t>unfairly disadvantaged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1996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Are the Relevant Facts?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CA" dirty="0"/>
              <a:t>Once an ethical question has been chosen, students </a:t>
            </a:r>
            <a:r>
              <a:rPr lang="en-CA" dirty="0" smtClean="0"/>
              <a:t>are asked </a:t>
            </a:r>
            <a:r>
              <a:rPr lang="en-CA" dirty="0"/>
              <a:t>to identify the facts necessary to think </a:t>
            </a:r>
            <a:r>
              <a:rPr lang="en-CA" dirty="0" smtClean="0"/>
              <a:t>carefully about </a:t>
            </a:r>
            <a:r>
              <a:rPr lang="en-CA" dirty="0"/>
              <a:t>it. Which scientific facts are important? </a:t>
            </a:r>
            <a:r>
              <a:rPr lang="en-CA" dirty="0" smtClean="0"/>
              <a:t>Which social </a:t>
            </a:r>
            <a:r>
              <a:rPr lang="en-CA" dirty="0"/>
              <a:t>science facts? Are other facts needed to make </a:t>
            </a:r>
            <a:r>
              <a:rPr lang="en-CA" dirty="0" smtClean="0"/>
              <a:t>a better </a:t>
            </a:r>
            <a:r>
              <a:rPr lang="en-CA" dirty="0"/>
              <a:t>decision?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0692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CA" dirty="0" smtClean="0"/>
              <a:t>Scientific facts are important because they start to answer the questions of harm and benefits</a:t>
            </a:r>
          </a:p>
          <a:p>
            <a:r>
              <a:rPr lang="en-CA" dirty="0"/>
              <a:t>The social sciences can </a:t>
            </a:r>
            <a:r>
              <a:rPr lang="en-CA" dirty="0" smtClean="0"/>
              <a:t>tell us </a:t>
            </a:r>
            <a:r>
              <a:rPr lang="en-CA" dirty="0"/>
              <a:t>how people may respond to disease, </a:t>
            </a:r>
            <a:r>
              <a:rPr lang="en-CA" dirty="0" smtClean="0"/>
              <a:t>health-promotion medicines</a:t>
            </a:r>
            <a:r>
              <a:rPr lang="en-CA" dirty="0"/>
              <a:t>, or their physician’s advice, and they </a:t>
            </a:r>
            <a:r>
              <a:rPr lang="en-CA" dirty="0" smtClean="0"/>
              <a:t>can provide </a:t>
            </a:r>
            <a:r>
              <a:rPr lang="en-CA" dirty="0"/>
              <a:t>insight into differences among groups in </a:t>
            </a:r>
            <a:r>
              <a:rPr lang="en-CA" dirty="0" smtClean="0"/>
              <a:t>the view </a:t>
            </a:r>
            <a:r>
              <a:rPr lang="en-CA" dirty="0"/>
              <a:t>of what is ethically important and the impact </a:t>
            </a:r>
            <a:r>
              <a:rPr lang="en-CA" dirty="0" smtClean="0"/>
              <a:t>of </a:t>
            </a:r>
            <a:r>
              <a:rPr lang="en-CA" dirty="0"/>
              <a:t>a given decision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0840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Who or What Could Be Affected by the</a:t>
            </a:r>
            <a:br>
              <a:rPr lang="en-CA" dirty="0"/>
            </a:br>
            <a:r>
              <a:rPr lang="en-CA" dirty="0"/>
              <a:t>Way the Question Gets Resolved?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CA" dirty="0"/>
              <a:t>think about the range of </a:t>
            </a:r>
            <a:r>
              <a:rPr lang="en-CA" dirty="0" smtClean="0"/>
              <a:t>individuals, groups</a:t>
            </a:r>
            <a:r>
              <a:rPr lang="en-CA" dirty="0"/>
              <a:t>, or institutions that may have a stake in the </a:t>
            </a:r>
            <a:r>
              <a:rPr lang="en-CA" dirty="0" smtClean="0"/>
              <a:t>outcome of </a:t>
            </a:r>
            <a:r>
              <a:rPr lang="en-CA" dirty="0"/>
              <a:t>an ethical situation and how </a:t>
            </a:r>
            <a:r>
              <a:rPr lang="en-CA" dirty="0" smtClean="0"/>
              <a:t>these stakeholders may </a:t>
            </a:r>
            <a:r>
              <a:rPr lang="en-CA" dirty="0"/>
              <a:t>be </a:t>
            </a:r>
            <a:r>
              <a:rPr lang="en-CA" dirty="0" smtClean="0"/>
              <a:t>affected </a:t>
            </a:r>
            <a:r>
              <a:rPr lang="en-CA" dirty="0"/>
              <a:t>by the </a:t>
            </a:r>
            <a:r>
              <a:rPr lang="en-CA" dirty="0" smtClean="0"/>
              <a:t>decision</a:t>
            </a:r>
          </a:p>
          <a:p>
            <a:r>
              <a:rPr lang="en-CA" dirty="0" smtClean="0"/>
              <a:t>Walk in someone else’s shoes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0825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Are the Relevant</a:t>
            </a:r>
            <a:br>
              <a:rPr lang="en-CA" dirty="0"/>
            </a:br>
            <a:r>
              <a:rPr lang="en-CA" dirty="0"/>
              <a:t>Ethical Considerations?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CA" dirty="0"/>
              <a:t>reason out </a:t>
            </a:r>
            <a:r>
              <a:rPr lang="en-CA" dirty="0" smtClean="0"/>
              <a:t>which choice </a:t>
            </a:r>
            <a:r>
              <a:rPr lang="en-CA" dirty="0"/>
              <a:t>is best by taking the core ethical </a:t>
            </a:r>
            <a:r>
              <a:rPr lang="en-CA" dirty="0" smtClean="0"/>
              <a:t>considerations (respect </a:t>
            </a:r>
            <a:r>
              <a:rPr lang="en-CA" dirty="0"/>
              <a:t>for persons, minimizing harms while </a:t>
            </a:r>
            <a:r>
              <a:rPr lang="en-CA" dirty="0" smtClean="0"/>
              <a:t>maximizing benefits</a:t>
            </a:r>
            <a:r>
              <a:rPr lang="en-CA" dirty="0"/>
              <a:t>, and fairness) and others (such as </a:t>
            </a:r>
            <a:r>
              <a:rPr lang="en-CA" dirty="0" smtClean="0"/>
              <a:t>authenticity and </a:t>
            </a:r>
            <a:r>
              <a:rPr lang="en-CA" dirty="0"/>
              <a:t>responsibility) into account.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7343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892FADA9-420D-4323-A7A4-C1060166525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TC104033925[[fn=Droplet]]</Template>
  <TotalTime>184</TotalTime>
  <Words>491</Words>
  <Application>Microsoft Office PowerPoint</Application>
  <PresentationFormat>Widescreen</PresentationFormat>
  <Paragraphs>28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Tw Cen MT</vt:lpstr>
      <vt:lpstr>Droplet</vt:lpstr>
      <vt:lpstr> Ethics</vt:lpstr>
      <vt:lpstr>PowerPoint Presentation</vt:lpstr>
      <vt:lpstr>PowerPoint Presentation</vt:lpstr>
      <vt:lpstr>4 Key questions to Ask yourself</vt:lpstr>
      <vt:lpstr>PowerPoint Presentation</vt:lpstr>
      <vt:lpstr>What Are the Relevant Facts?</vt:lpstr>
      <vt:lpstr>PowerPoint Presentation</vt:lpstr>
      <vt:lpstr>Who or What Could Be Affected by the Way the Question Gets Resolved?</vt:lpstr>
      <vt:lpstr>What Are the Relevant Ethical Considerations?</vt:lpstr>
      <vt:lpstr>Respect for Persons</vt:lpstr>
      <vt:lpstr>Minimizing Harms While Maximizing Benefits</vt:lpstr>
      <vt:lpstr>Fairness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Ethics</dc:title>
  <dc:creator>Erin</dc:creator>
  <cp:lastModifiedBy>Erin</cp:lastModifiedBy>
  <cp:revision>12</cp:revision>
  <dcterms:created xsi:type="dcterms:W3CDTF">2013-09-02T22:53:46Z</dcterms:created>
  <dcterms:modified xsi:type="dcterms:W3CDTF">2013-09-05T00:51:58Z</dcterms:modified>
</cp:coreProperties>
</file>