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7" r:id="rId4"/>
    <p:sldId id="262" r:id="rId5"/>
    <p:sldId id="260" r:id="rId6"/>
    <p:sldId id="263" r:id="rId7"/>
    <p:sldId id="267" r:id="rId8"/>
    <p:sldId id="264" r:id="rId9"/>
    <p:sldId id="261" r:id="rId10"/>
    <p:sldId id="265" r:id="rId11"/>
    <p:sldId id="270" r:id="rId12"/>
    <p:sldId id="266" r:id="rId13"/>
    <p:sldId id="268" r:id="rId14"/>
    <p:sldId id="269" r:id="rId15"/>
    <p:sldId id="275" r:id="rId16"/>
    <p:sldId id="273" r:id="rId17"/>
    <p:sldId id="276" r:id="rId18"/>
    <p:sldId id="277" r:id="rId19"/>
    <p:sldId id="271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01C15-9CA1-40EF-870A-0B998EC76C35}" type="datetimeFigureOut">
              <a:rPr lang="en-CA" smtClean="0"/>
              <a:t>13/10/2015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D610-C7B6-48E7-B158-C74772C8006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0838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6DDB9-08FC-423E-A9C6-CA1B71C2559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82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877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386AE-5B62-4012-B346-5AD047EB7D3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403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53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F7E48-5BEF-4043-8241-72D9BE38BDD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91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81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44966-77DA-4839-B679-8C59C4AE7F9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95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73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BD227-81A0-477A-825D-0222C3C7C9C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93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9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Reproductive System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Gross Anatomy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8457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Accessory Glands and Seme</a:t>
            </a:r>
            <a:r>
              <a:rPr lang="en-US" dirty="0"/>
              <a:t>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Urethra carries both urine and sperm but not at the same time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Seminal Vesicles </a:t>
            </a:r>
            <a:r>
              <a:rPr lang="en-US" dirty="0" smtClean="0"/>
              <a:t>– produce about 60%of seminal fluid (feed and activate the sperm)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Prostate</a:t>
            </a:r>
            <a:r>
              <a:rPr lang="en-US" dirty="0" smtClean="0"/>
              <a:t> – secretes a milky fluid that plays a role in </a:t>
            </a:r>
            <a:r>
              <a:rPr lang="en-US" dirty="0" err="1" smtClean="0"/>
              <a:t>activting</a:t>
            </a:r>
            <a:r>
              <a:rPr lang="en-US" dirty="0" smtClean="0"/>
              <a:t> sperm </a:t>
            </a:r>
          </a:p>
          <a:p>
            <a:r>
              <a:rPr lang="en-US" dirty="0" smtClean="0"/>
              <a:t>Semen- mixture of sperm and accessory gland secretions</a:t>
            </a:r>
          </a:p>
          <a:p>
            <a:pPr lvl="1"/>
            <a:r>
              <a:rPr lang="en-US" dirty="0" smtClean="0"/>
              <a:t>Liquid portion acts as a transport medium for nutrients and chemicals that protect sperm</a:t>
            </a:r>
          </a:p>
          <a:p>
            <a:pPr lvl="1"/>
            <a:r>
              <a:rPr lang="en-US" dirty="0" smtClean="0"/>
              <a:t>During ejaculation 2-5mL of semen is produced containing 50 to 150 million sperm in each mL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063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1" descr="figure_16_05a_labeled.jpg"/>
          <p:cNvPicPr>
            <a:picLocks noGrp="1" noChangeAspect="1"/>
          </p:cNvPicPr>
          <p:nvPr isPhoto="1"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4"/>
          <a:stretch>
            <a:fillRect/>
          </a:stretch>
        </p:blipFill>
        <p:spPr bwMode="auto">
          <a:xfrm>
            <a:off x="1262129" y="811011"/>
            <a:ext cx="4622771" cy="506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617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Genitalia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penis is designed to deliver sperm into the female reproductive tract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consists of a shaft made up of erectile tissue, a glans penis and a prepuce (foreskin)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4353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Reproductive system 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108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reproductive role of a female is much more complex than a male</a:t>
            </a:r>
          </a:p>
          <a:p>
            <a:r>
              <a:rPr lang="en-US" dirty="0" smtClean="0"/>
              <a:t>Ovaries are the primary reproductive organ </a:t>
            </a:r>
          </a:p>
          <a:p>
            <a:r>
              <a:rPr lang="en-US" dirty="0" smtClean="0"/>
              <a:t>Like the testes they produce both the gamete (egg) and the hormones (estrogen and progesterone)</a:t>
            </a:r>
          </a:p>
          <a:p>
            <a:r>
              <a:rPr lang="en-US" dirty="0" smtClean="0"/>
              <a:t>Other organs serve to transport, nurture or serve the needs of reproductive cells/ developing fetus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15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257" name="Picture 113" descr="figure_16_07_unlabe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2"/>
          <a:stretch>
            <a:fillRect/>
          </a:stretch>
        </p:blipFill>
        <p:spPr bwMode="auto">
          <a:xfrm>
            <a:off x="1798639" y="487364"/>
            <a:ext cx="8594725" cy="568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174" name="Text Box 30"/>
          <p:cNvSpPr txBox="1">
            <a:spLocks noChangeArrowheads="1"/>
          </p:cNvSpPr>
          <p:nvPr/>
        </p:nvSpPr>
        <p:spPr bwMode="auto">
          <a:xfrm>
            <a:off x="5137150" y="455613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Growing follicles</a:t>
            </a:r>
          </a:p>
        </p:txBody>
      </p:sp>
      <p:sp>
        <p:nvSpPr>
          <p:cNvPr id="390220" name="Text Box 76"/>
          <p:cNvSpPr txBox="1">
            <a:spLocks noChangeArrowheads="1"/>
          </p:cNvSpPr>
          <p:nvPr/>
        </p:nvSpPr>
        <p:spPr bwMode="auto">
          <a:xfrm>
            <a:off x="3657600" y="787678"/>
            <a:ext cx="18405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Primary follicle</a:t>
            </a:r>
          </a:p>
        </p:txBody>
      </p:sp>
      <p:sp>
        <p:nvSpPr>
          <p:cNvPr id="390221" name="Text Box 77"/>
          <p:cNvSpPr txBox="1">
            <a:spLocks noChangeArrowheads="1"/>
          </p:cNvSpPr>
          <p:nvPr/>
        </p:nvSpPr>
        <p:spPr bwMode="auto">
          <a:xfrm>
            <a:off x="2236788" y="1257823"/>
            <a:ext cx="173477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b="1"/>
              <a:t>Degenerating</a:t>
            </a:r>
          </a:p>
          <a:p>
            <a:pPr algn="l">
              <a:lnSpc>
                <a:spcPct val="80000"/>
              </a:lnSpc>
            </a:pPr>
            <a:r>
              <a:rPr lang="en-US" altLang="en-US" b="1"/>
              <a:t>corpus luteum</a:t>
            </a:r>
          </a:p>
        </p:txBody>
      </p:sp>
      <p:sp>
        <p:nvSpPr>
          <p:cNvPr id="390223" name="Text Box 79"/>
          <p:cNvSpPr txBox="1">
            <a:spLocks noChangeArrowheads="1"/>
          </p:cNvSpPr>
          <p:nvPr/>
        </p:nvSpPr>
        <p:spPr bwMode="auto">
          <a:xfrm>
            <a:off x="1766888" y="5162551"/>
            <a:ext cx="179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Corpus luteum</a:t>
            </a:r>
          </a:p>
        </p:txBody>
      </p:sp>
      <p:sp>
        <p:nvSpPr>
          <p:cNvPr id="390224" name="Text Box 80"/>
          <p:cNvSpPr txBox="1">
            <a:spLocks noChangeArrowheads="1"/>
          </p:cNvSpPr>
          <p:nvPr/>
        </p:nvSpPr>
        <p:spPr bwMode="auto">
          <a:xfrm>
            <a:off x="2930525" y="5609161"/>
            <a:ext cx="173477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b="1"/>
              <a:t>Developing</a:t>
            </a:r>
          </a:p>
          <a:p>
            <a:pPr algn="l">
              <a:lnSpc>
                <a:spcPct val="80000"/>
              </a:lnSpc>
            </a:pPr>
            <a:r>
              <a:rPr lang="en-US" altLang="en-US" b="1"/>
              <a:t>corpus luteum</a:t>
            </a:r>
          </a:p>
        </p:txBody>
      </p:sp>
      <p:sp>
        <p:nvSpPr>
          <p:cNvPr id="390227" name="Text Box 83"/>
          <p:cNvSpPr txBox="1">
            <a:spLocks noChangeArrowheads="1"/>
          </p:cNvSpPr>
          <p:nvPr/>
        </p:nvSpPr>
        <p:spPr bwMode="auto">
          <a:xfrm>
            <a:off x="4719638" y="5609161"/>
            <a:ext cx="119135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b="1"/>
              <a:t>Ruptured</a:t>
            </a:r>
          </a:p>
          <a:p>
            <a:pPr algn="l">
              <a:lnSpc>
                <a:spcPct val="80000"/>
              </a:lnSpc>
            </a:pPr>
            <a:r>
              <a:rPr lang="en-US" altLang="en-US" b="1"/>
              <a:t>follicle</a:t>
            </a:r>
          </a:p>
        </p:txBody>
      </p:sp>
      <p:sp>
        <p:nvSpPr>
          <p:cNvPr id="390229" name="Text Box 85"/>
          <p:cNvSpPr txBox="1">
            <a:spLocks noChangeArrowheads="1"/>
          </p:cNvSpPr>
          <p:nvPr/>
        </p:nvSpPr>
        <p:spPr bwMode="auto">
          <a:xfrm>
            <a:off x="5957888" y="5611813"/>
            <a:ext cx="123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Ovulation</a:t>
            </a:r>
          </a:p>
        </p:txBody>
      </p:sp>
      <p:sp>
        <p:nvSpPr>
          <p:cNvPr id="390230" name="Text Box 86"/>
          <p:cNvSpPr txBox="1">
            <a:spLocks noChangeArrowheads="1"/>
          </p:cNvSpPr>
          <p:nvPr/>
        </p:nvSpPr>
        <p:spPr bwMode="auto">
          <a:xfrm>
            <a:off x="7299325" y="5611813"/>
            <a:ext cx="215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Secondary oocyte</a:t>
            </a:r>
          </a:p>
        </p:txBody>
      </p:sp>
      <p:sp>
        <p:nvSpPr>
          <p:cNvPr id="390231" name="Text Box 87"/>
          <p:cNvSpPr txBox="1">
            <a:spLocks noChangeArrowheads="1"/>
          </p:cNvSpPr>
          <p:nvPr/>
        </p:nvSpPr>
        <p:spPr bwMode="auto">
          <a:xfrm>
            <a:off x="8461375" y="4758261"/>
            <a:ext cx="1353256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b="1"/>
              <a:t>Germinal</a:t>
            </a:r>
          </a:p>
          <a:p>
            <a:pPr algn="l">
              <a:lnSpc>
                <a:spcPct val="80000"/>
              </a:lnSpc>
            </a:pPr>
            <a:r>
              <a:rPr lang="en-US" altLang="en-US" b="1"/>
              <a:t>epithelium</a:t>
            </a:r>
          </a:p>
        </p:txBody>
      </p:sp>
      <p:sp>
        <p:nvSpPr>
          <p:cNvPr id="390233" name="Text Box 89"/>
          <p:cNvSpPr txBox="1">
            <a:spLocks noChangeArrowheads="1"/>
          </p:cNvSpPr>
          <p:nvPr/>
        </p:nvSpPr>
        <p:spPr bwMode="auto">
          <a:xfrm>
            <a:off x="8747126" y="2189686"/>
            <a:ext cx="93807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b="1"/>
              <a:t>Blood</a:t>
            </a:r>
          </a:p>
          <a:p>
            <a:pPr algn="l">
              <a:lnSpc>
                <a:spcPct val="80000"/>
              </a:lnSpc>
            </a:pPr>
            <a:r>
              <a:rPr lang="en-US" altLang="en-US" b="1"/>
              <a:t>vessels</a:t>
            </a:r>
          </a:p>
        </p:txBody>
      </p:sp>
      <p:sp>
        <p:nvSpPr>
          <p:cNvPr id="390238" name="Text Box 94"/>
          <p:cNvSpPr txBox="1">
            <a:spLocks noChangeArrowheads="1"/>
          </p:cNvSpPr>
          <p:nvPr/>
        </p:nvSpPr>
        <p:spPr bwMode="auto">
          <a:xfrm>
            <a:off x="8361363" y="4007373"/>
            <a:ext cx="2068964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b="1"/>
              <a:t>Mature vesicular</a:t>
            </a:r>
          </a:p>
          <a:p>
            <a:pPr algn="l">
              <a:lnSpc>
                <a:spcPct val="80000"/>
              </a:lnSpc>
            </a:pPr>
            <a:r>
              <a:rPr lang="en-US" altLang="en-US" b="1"/>
              <a:t>(Graafian) follicle</a:t>
            </a:r>
          </a:p>
        </p:txBody>
      </p:sp>
      <p:sp>
        <p:nvSpPr>
          <p:cNvPr id="390240" name="Freeform 96"/>
          <p:cNvSpPr>
            <a:spLocks/>
          </p:cNvSpPr>
          <p:nvPr/>
        </p:nvSpPr>
        <p:spPr bwMode="auto">
          <a:xfrm>
            <a:off x="3168651" y="1790700"/>
            <a:ext cx="314325" cy="774700"/>
          </a:xfrm>
          <a:custGeom>
            <a:avLst/>
            <a:gdLst>
              <a:gd name="T0" fmla="*/ 0 w 198"/>
              <a:gd name="T1" fmla="*/ 0 h 488"/>
              <a:gd name="T2" fmla="*/ 0 w 198"/>
              <a:gd name="T3" fmla="*/ 217 h 488"/>
              <a:gd name="T4" fmla="*/ 198 w 198"/>
              <a:gd name="T5" fmla="*/ 488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" h="488">
                <a:moveTo>
                  <a:pt x="0" y="0"/>
                </a:moveTo>
                <a:lnTo>
                  <a:pt x="0" y="217"/>
                </a:lnTo>
                <a:lnTo>
                  <a:pt x="198" y="488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1" name="Freeform 97"/>
          <p:cNvSpPr>
            <a:spLocks/>
          </p:cNvSpPr>
          <p:nvPr/>
        </p:nvSpPr>
        <p:spPr bwMode="auto">
          <a:xfrm>
            <a:off x="4356101" y="1101725"/>
            <a:ext cx="212725" cy="1104900"/>
          </a:xfrm>
          <a:custGeom>
            <a:avLst/>
            <a:gdLst>
              <a:gd name="T0" fmla="*/ 0 w 134"/>
              <a:gd name="T1" fmla="*/ 0 h 696"/>
              <a:gd name="T2" fmla="*/ 0 w 134"/>
              <a:gd name="T3" fmla="*/ 139 h 696"/>
              <a:gd name="T4" fmla="*/ 134 w 134"/>
              <a:gd name="T5" fmla="*/ 696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" h="696">
                <a:moveTo>
                  <a:pt x="0" y="0"/>
                </a:moveTo>
                <a:lnTo>
                  <a:pt x="0" y="139"/>
                </a:lnTo>
                <a:lnTo>
                  <a:pt x="134" y="696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2" name="Freeform 98"/>
          <p:cNvSpPr>
            <a:spLocks/>
          </p:cNvSpPr>
          <p:nvPr/>
        </p:nvSpPr>
        <p:spPr bwMode="auto">
          <a:xfrm>
            <a:off x="5730875" y="777875"/>
            <a:ext cx="184150" cy="812800"/>
          </a:xfrm>
          <a:custGeom>
            <a:avLst/>
            <a:gdLst>
              <a:gd name="T0" fmla="*/ 116 w 116"/>
              <a:gd name="T1" fmla="*/ 0 h 512"/>
              <a:gd name="T2" fmla="*/ 116 w 116"/>
              <a:gd name="T3" fmla="*/ 149 h 512"/>
              <a:gd name="T4" fmla="*/ 0 w 116"/>
              <a:gd name="T5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12">
                <a:moveTo>
                  <a:pt x="116" y="0"/>
                </a:moveTo>
                <a:lnTo>
                  <a:pt x="116" y="149"/>
                </a:lnTo>
                <a:lnTo>
                  <a:pt x="0" y="512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3" name="Line 99"/>
          <p:cNvSpPr>
            <a:spLocks noChangeShapeType="1"/>
          </p:cNvSpPr>
          <p:nvPr/>
        </p:nvSpPr>
        <p:spPr bwMode="auto">
          <a:xfrm flipH="1" flipV="1">
            <a:off x="5918200" y="1016001"/>
            <a:ext cx="584200" cy="409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4" name="Freeform 100"/>
          <p:cNvSpPr>
            <a:spLocks/>
          </p:cNvSpPr>
          <p:nvPr/>
        </p:nvSpPr>
        <p:spPr bwMode="auto">
          <a:xfrm>
            <a:off x="2682876" y="4467225"/>
            <a:ext cx="511175" cy="742950"/>
          </a:xfrm>
          <a:custGeom>
            <a:avLst/>
            <a:gdLst>
              <a:gd name="T0" fmla="*/ 0 w 322"/>
              <a:gd name="T1" fmla="*/ 468 h 468"/>
              <a:gd name="T2" fmla="*/ 0 w 322"/>
              <a:gd name="T3" fmla="*/ 410 h 468"/>
              <a:gd name="T4" fmla="*/ 322 w 322"/>
              <a:gd name="T5" fmla="*/ 0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2" h="468">
                <a:moveTo>
                  <a:pt x="0" y="468"/>
                </a:moveTo>
                <a:lnTo>
                  <a:pt x="0" y="410"/>
                </a:lnTo>
                <a:lnTo>
                  <a:pt x="322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5" name="Freeform 101"/>
          <p:cNvSpPr>
            <a:spLocks/>
          </p:cNvSpPr>
          <p:nvPr/>
        </p:nvSpPr>
        <p:spPr bwMode="auto">
          <a:xfrm>
            <a:off x="3787776" y="4343400"/>
            <a:ext cx="1203325" cy="1295400"/>
          </a:xfrm>
          <a:custGeom>
            <a:avLst/>
            <a:gdLst>
              <a:gd name="T0" fmla="*/ 0 w 758"/>
              <a:gd name="T1" fmla="*/ 816 h 816"/>
              <a:gd name="T2" fmla="*/ 0 w 758"/>
              <a:gd name="T3" fmla="*/ 704 h 816"/>
              <a:gd name="T4" fmla="*/ 758 w 758"/>
              <a:gd name="T5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8" h="816">
                <a:moveTo>
                  <a:pt x="0" y="816"/>
                </a:moveTo>
                <a:lnTo>
                  <a:pt x="0" y="704"/>
                </a:lnTo>
                <a:lnTo>
                  <a:pt x="758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6" name="Freeform 102"/>
          <p:cNvSpPr>
            <a:spLocks/>
          </p:cNvSpPr>
          <p:nvPr/>
        </p:nvSpPr>
        <p:spPr bwMode="auto">
          <a:xfrm>
            <a:off x="5241925" y="4152901"/>
            <a:ext cx="1371600" cy="1489075"/>
          </a:xfrm>
          <a:custGeom>
            <a:avLst/>
            <a:gdLst>
              <a:gd name="T0" fmla="*/ 0 w 864"/>
              <a:gd name="T1" fmla="*/ 938 h 938"/>
              <a:gd name="T2" fmla="*/ 0 w 864"/>
              <a:gd name="T3" fmla="*/ 822 h 938"/>
              <a:gd name="T4" fmla="*/ 864 w 864"/>
              <a:gd name="T5" fmla="*/ 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4" h="938">
                <a:moveTo>
                  <a:pt x="0" y="938"/>
                </a:moveTo>
                <a:lnTo>
                  <a:pt x="0" y="822"/>
                </a:lnTo>
                <a:lnTo>
                  <a:pt x="864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7" name="Freeform 103"/>
          <p:cNvSpPr>
            <a:spLocks/>
          </p:cNvSpPr>
          <p:nvPr/>
        </p:nvSpPr>
        <p:spPr bwMode="auto">
          <a:xfrm>
            <a:off x="6600826" y="4702175"/>
            <a:ext cx="466725" cy="947738"/>
          </a:xfrm>
          <a:custGeom>
            <a:avLst/>
            <a:gdLst>
              <a:gd name="T0" fmla="*/ 0 w 294"/>
              <a:gd name="T1" fmla="*/ 597 h 597"/>
              <a:gd name="T2" fmla="*/ 0 w 294"/>
              <a:gd name="T3" fmla="*/ 443 h 597"/>
              <a:gd name="T4" fmla="*/ 294 w 294"/>
              <a:gd name="T5" fmla="*/ 0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4" h="597">
                <a:moveTo>
                  <a:pt x="0" y="597"/>
                </a:moveTo>
                <a:lnTo>
                  <a:pt x="0" y="443"/>
                </a:lnTo>
                <a:lnTo>
                  <a:pt x="294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8" name="Freeform 104"/>
          <p:cNvSpPr>
            <a:spLocks/>
          </p:cNvSpPr>
          <p:nvPr/>
        </p:nvSpPr>
        <p:spPr bwMode="auto">
          <a:xfrm>
            <a:off x="7762875" y="5032375"/>
            <a:ext cx="484188" cy="628650"/>
          </a:xfrm>
          <a:custGeom>
            <a:avLst/>
            <a:gdLst>
              <a:gd name="T0" fmla="*/ 305 w 305"/>
              <a:gd name="T1" fmla="*/ 396 h 396"/>
              <a:gd name="T2" fmla="*/ 305 w 305"/>
              <a:gd name="T3" fmla="*/ 264 h 396"/>
              <a:gd name="T4" fmla="*/ 0 w 305"/>
              <a:gd name="T5" fmla="*/ 0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5" h="396">
                <a:moveTo>
                  <a:pt x="305" y="396"/>
                </a:moveTo>
                <a:lnTo>
                  <a:pt x="305" y="264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49" name="Freeform 105"/>
          <p:cNvSpPr>
            <a:spLocks/>
          </p:cNvSpPr>
          <p:nvPr/>
        </p:nvSpPr>
        <p:spPr bwMode="auto">
          <a:xfrm>
            <a:off x="8505825" y="1457325"/>
            <a:ext cx="692150" cy="762000"/>
          </a:xfrm>
          <a:custGeom>
            <a:avLst/>
            <a:gdLst>
              <a:gd name="T0" fmla="*/ 436 w 436"/>
              <a:gd name="T1" fmla="*/ 480 h 480"/>
              <a:gd name="T2" fmla="*/ 436 w 436"/>
              <a:gd name="T3" fmla="*/ 330 h 480"/>
              <a:gd name="T4" fmla="*/ 0 w 436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6" h="480">
                <a:moveTo>
                  <a:pt x="436" y="480"/>
                </a:moveTo>
                <a:lnTo>
                  <a:pt x="436" y="330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50" name="Freeform 106"/>
          <p:cNvSpPr>
            <a:spLocks/>
          </p:cNvSpPr>
          <p:nvPr/>
        </p:nvSpPr>
        <p:spPr bwMode="auto">
          <a:xfrm>
            <a:off x="7572376" y="4181475"/>
            <a:ext cx="917575" cy="736600"/>
          </a:xfrm>
          <a:custGeom>
            <a:avLst/>
            <a:gdLst>
              <a:gd name="T0" fmla="*/ 578 w 578"/>
              <a:gd name="T1" fmla="*/ 464 h 464"/>
              <a:gd name="T2" fmla="*/ 428 w 578"/>
              <a:gd name="T3" fmla="*/ 464 h 464"/>
              <a:gd name="T4" fmla="*/ 0 w 578"/>
              <a:gd name="T5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8" h="464">
                <a:moveTo>
                  <a:pt x="578" y="464"/>
                </a:moveTo>
                <a:lnTo>
                  <a:pt x="428" y="464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51" name="Freeform 107"/>
          <p:cNvSpPr>
            <a:spLocks/>
          </p:cNvSpPr>
          <p:nvPr/>
        </p:nvSpPr>
        <p:spPr bwMode="auto">
          <a:xfrm>
            <a:off x="8181975" y="3889375"/>
            <a:ext cx="203200" cy="273050"/>
          </a:xfrm>
          <a:custGeom>
            <a:avLst/>
            <a:gdLst>
              <a:gd name="T0" fmla="*/ 128 w 128"/>
              <a:gd name="T1" fmla="*/ 172 h 172"/>
              <a:gd name="T2" fmla="*/ 0 w 128"/>
              <a:gd name="T3" fmla="*/ 172 h 172"/>
              <a:gd name="T4" fmla="*/ 0 w 128"/>
              <a:gd name="T5" fmla="*/ 0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8" h="172">
                <a:moveTo>
                  <a:pt x="128" y="172"/>
                </a:moveTo>
                <a:lnTo>
                  <a:pt x="0" y="172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52" name="Line 108"/>
          <p:cNvSpPr>
            <a:spLocks noChangeShapeType="1"/>
          </p:cNvSpPr>
          <p:nvPr/>
        </p:nvSpPr>
        <p:spPr bwMode="auto">
          <a:xfrm flipH="1" flipV="1">
            <a:off x="8401051" y="1749426"/>
            <a:ext cx="796925" cy="2317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53" name="Line 109"/>
          <p:cNvSpPr>
            <a:spLocks noChangeShapeType="1"/>
          </p:cNvSpPr>
          <p:nvPr/>
        </p:nvSpPr>
        <p:spPr bwMode="auto">
          <a:xfrm>
            <a:off x="8366125" y="3025775"/>
            <a:ext cx="533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0254" name="Freeform 110"/>
          <p:cNvSpPr>
            <a:spLocks/>
          </p:cNvSpPr>
          <p:nvPr/>
        </p:nvSpPr>
        <p:spPr bwMode="auto">
          <a:xfrm>
            <a:off x="8115300" y="3305176"/>
            <a:ext cx="787400" cy="100013"/>
          </a:xfrm>
          <a:custGeom>
            <a:avLst/>
            <a:gdLst>
              <a:gd name="T0" fmla="*/ 0 w 496"/>
              <a:gd name="T1" fmla="*/ 0 h 63"/>
              <a:gd name="T2" fmla="*/ 435 w 496"/>
              <a:gd name="T3" fmla="*/ 62 h 63"/>
              <a:gd name="T4" fmla="*/ 496 w 496"/>
              <a:gd name="T5" fmla="*/ 63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6" h="63">
                <a:moveTo>
                  <a:pt x="0" y="0"/>
                </a:moveTo>
                <a:lnTo>
                  <a:pt x="435" y="62"/>
                </a:lnTo>
                <a:lnTo>
                  <a:pt x="496" y="63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4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351" name="Picture 111" descr="figure_16_08b_unlabe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51"/>
          <a:stretch>
            <a:fillRect/>
          </a:stretch>
        </p:blipFill>
        <p:spPr bwMode="auto">
          <a:xfrm>
            <a:off x="1768474" y="1138239"/>
            <a:ext cx="859472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4290" name="Text Box 50"/>
          <p:cNvSpPr txBox="1">
            <a:spLocks noChangeArrowheads="1"/>
          </p:cNvSpPr>
          <p:nvPr/>
        </p:nvSpPr>
        <p:spPr bwMode="auto">
          <a:xfrm>
            <a:off x="2074863" y="5293797"/>
            <a:ext cx="489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(b)</a:t>
            </a:r>
          </a:p>
        </p:txBody>
      </p:sp>
      <p:sp>
        <p:nvSpPr>
          <p:cNvPr id="394291" name="Text Box 51"/>
          <p:cNvSpPr txBox="1">
            <a:spLocks noChangeArrowheads="1"/>
          </p:cNvSpPr>
          <p:nvPr/>
        </p:nvSpPr>
        <p:spPr bwMode="auto">
          <a:xfrm>
            <a:off x="6461125" y="4963597"/>
            <a:ext cx="8792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Vagina</a:t>
            </a:r>
          </a:p>
        </p:txBody>
      </p:sp>
      <p:sp>
        <p:nvSpPr>
          <p:cNvPr id="394292" name="Text Box 52"/>
          <p:cNvSpPr txBox="1">
            <a:spLocks noChangeArrowheads="1"/>
          </p:cNvSpPr>
          <p:nvPr/>
        </p:nvSpPr>
        <p:spPr bwMode="auto">
          <a:xfrm>
            <a:off x="6450014" y="4293672"/>
            <a:ext cx="17035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Cervical canal</a:t>
            </a:r>
          </a:p>
        </p:txBody>
      </p:sp>
      <p:sp>
        <p:nvSpPr>
          <p:cNvPr id="394293" name="Text Box 53"/>
          <p:cNvSpPr txBox="1">
            <a:spLocks noChangeArrowheads="1"/>
          </p:cNvSpPr>
          <p:nvPr/>
        </p:nvSpPr>
        <p:spPr bwMode="auto">
          <a:xfrm>
            <a:off x="7716839" y="3643124"/>
            <a:ext cx="921471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n-US" altLang="en-US" b="1"/>
              <a:t>Wall of</a:t>
            </a:r>
          </a:p>
          <a:p>
            <a:pPr algn="l" eaLnBrk="0" hangingPunct="0">
              <a:lnSpc>
                <a:spcPct val="90000"/>
              </a:lnSpc>
            </a:pPr>
            <a:r>
              <a:rPr lang="en-US" altLang="en-US" b="1"/>
              <a:t>uterus</a:t>
            </a:r>
          </a:p>
        </p:txBody>
      </p:sp>
      <p:sp>
        <p:nvSpPr>
          <p:cNvPr id="394294" name="Text Box 54"/>
          <p:cNvSpPr txBox="1">
            <a:spLocks noChangeArrowheads="1"/>
          </p:cNvSpPr>
          <p:nvPr/>
        </p:nvSpPr>
        <p:spPr bwMode="auto">
          <a:xfrm>
            <a:off x="6408739" y="3476109"/>
            <a:ext cx="16433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Endometrium</a:t>
            </a:r>
          </a:p>
        </p:txBody>
      </p:sp>
      <p:sp>
        <p:nvSpPr>
          <p:cNvPr id="394295" name="Text Box 55"/>
          <p:cNvSpPr txBox="1">
            <a:spLocks noChangeArrowheads="1"/>
          </p:cNvSpPr>
          <p:nvPr/>
        </p:nvSpPr>
        <p:spPr bwMode="auto">
          <a:xfrm>
            <a:off x="6410325" y="3669784"/>
            <a:ext cx="15359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Myometrium</a:t>
            </a:r>
          </a:p>
        </p:txBody>
      </p:sp>
      <p:sp>
        <p:nvSpPr>
          <p:cNvPr id="394296" name="Text Box 56"/>
          <p:cNvSpPr txBox="1">
            <a:spLocks noChangeArrowheads="1"/>
          </p:cNvSpPr>
          <p:nvPr/>
        </p:nvSpPr>
        <p:spPr bwMode="auto">
          <a:xfrm>
            <a:off x="6411914" y="3868222"/>
            <a:ext cx="15379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Perimetrium</a:t>
            </a:r>
          </a:p>
        </p:txBody>
      </p:sp>
      <p:sp>
        <p:nvSpPr>
          <p:cNvPr id="394297" name="Text Box 57"/>
          <p:cNvSpPr txBox="1">
            <a:spLocks noChangeArrowheads="1"/>
          </p:cNvSpPr>
          <p:nvPr/>
        </p:nvSpPr>
        <p:spPr bwMode="auto">
          <a:xfrm>
            <a:off x="7354888" y="3168134"/>
            <a:ext cx="29145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Round ligament of uterus</a:t>
            </a:r>
          </a:p>
        </p:txBody>
      </p:sp>
      <p:sp>
        <p:nvSpPr>
          <p:cNvPr id="394298" name="Text Box 58"/>
          <p:cNvSpPr txBox="1">
            <a:spLocks noChangeArrowheads="1"/>
          </p:cNvSpPr>
          <p:nvPr/>
        </p:nvSpPr>
        <p:spPr bwMode="auto">
          <a:xfrm>
            <a:off x="8339138" y="2631559"/>
            <a:ext cx="11464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Fimbriae</a:t>
            </a:r>
          </a:p>
        </p:txBody>
      </p:sp>
      <p:sp>
        <p:nvSpPr>
          <p:cNvPr id="394299" name="Text Box 59"/>
          <p:cNvSpPr txBox="1">
            <a:spLocks noChangeArrowheads="1"/>
          </p:cNvSpPr>
          <p:nvPr/>
        </p:nvSpPr>
        <p:spPr bwMode="auto">
          <a:xfrm>
            <a:off x="8339138" y="2390259"/>
            <a:ext cx="16193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Infundibulum</a:t>
            </a:r>
          </a:p>
        </p:txBody>
      </p:sp>
      <p:sp>
        <p:nvSpPr>
          <p:cNvPr id="394300" name="Text Box 60"/>
          <p:cNvSpPr txBox="1">
            <a:spLocks noChangeArrowheads="1"/>
          </p:cNvSpPr>
          <p:nvPr/>
        </p:nvSpPr>
        <p:spPr bwMode="auto">
          <a:xfrm>
            <a:off x="9661526" y="2465595"/>
            <a:ext cx="1003801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Uterine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tube</a:t>
            </a:r>
          </a:p>
        </p:txBody>
      </p:sp>
      <p:sp>
        <p:nvSpPr>
          <p:cNvPr id="394301" name="Text Box 61"/>
          <p:cNvSpPr txBox="1">
            <a:spLocks noChangeArrowheads="1"/>
          </p:cNvSpPr>
          <p:nvPr/>
        </p:nvSpPr>
        <p:spPr bwMode="auto">
          <a:xfrm>
            <a:off x="5657851" y="1752808"/>
            <a:ext cx="1810945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Lumen (cavity)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of uterus</a:t>
            </a:r>
          </a:p>
        </p:txBody>
      </p:sp>
      <p:sp>
        <p:nvSpPr>
          <p:cNvPr id="394302" name="Text Box 62"/>
          <p:cNvSpPr txBox="1">
            <a:spLocks noChangeArrowheads="1"/>
          </p:cNvSpPr>
          <p:nvPr/>
        </p:nvSpPr>
        <p:spPr bwMode="auto">
          <a:xfrm>
            <a:off x="4659314" y="1748045"/>
            <a:ext cx="1164101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Fundus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of uterus</a:t>
            </a:r>
          </a:p>
        </p:txBody>
      </p:sp>
      <p:sp>
        <p:nvSpPr>
          <p:cNvPr id="394303" name="Text Box 63"/>
          <p:cNvSpPr txBox="1">
            <a:spLocks noChangeArrowheads="1"/>
          </p:cNvSpPr>
          <p:nvPr/>
        </p:nvSpPr>
        <p:spPr bwMode="auto">
          <a:xfrm>
            <a:off x="4975226" y="2156897"/>
            <a:ext cx="8146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n-US" b="1"/>
              <a:t>Ovary</a:t>
            </a:r>
          </a:p>
        </p:txBody>
      </p:sp>
      <p:sp>
        <p:nvSpPr>
          <p:cNvPr id="394304" name="Text Box 64"/>
          <p:cNvSpPr txBox="1">
            <a:spLocks noChangeArrowheads="1"/>
          </p:cNvSpPr>
          <p:nvPr/>
        </p:nvSpPr>
        <p:spPr bwMode="auto">
          <a:xfrm>
            <a:off x="3951289" y="1420297"/>
            <a:ext cx="27430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n-US" b="1"/>
              <a:t>Uterine (fallopian) tube</a:t>
            </a:r>
          </a:p>
        </p:txBody>
      </p:sp>
      <p:sp>
        <p:nvSpPr>
          <p:cNvPr id="394305" name="Text Box 65"/>
          <p:cNvSpPr txBox="1">
            <a:spLocks noChangeArrowheads="1"/>
          </p:cNvSpPr>
          <p:nvPr/>
        </p:nvSpPr>
        <p:spPr bwMode="auto">
          <a:xfrm>
            <a:off x="2619376" y="1006683"/>
            <a:ext cx="2069797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Suspensory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ligament of ovary</a:t>
            </a:r>
          </a:p>
        </p:txBody>
      </p:sp>
      <p:sp>
        <p:nvSpPr>
          <p:cNvPr id="394306" name="Text Box 66"/>
          <p:cNvSpPr txBox="1">
            <a:spLocks noChangeArrowheads="1"/>
          </p:cNvSpPr>
          <p:nvPr/>
        </p:nvSpPr>
        <p:spPr bwMode="auto">
          <a:xfrm>
            <a:off x="1768476" y="1710909"/>
            <a:ext cx="1019831" cy="81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 dirty="0"/>
              <a:t>Ovarian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 dirty="0"/>
              <a:t>blood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 dirty="0"/>
              <a:t>vessels</a:t>
            </a:r>
          </a:p>
        </p:txBody>
      </p:sp>
      <p:sp>
        <p:nvSpPr>
          <p:cNvPr id="394307" name="Text Box 67"/>
          <p:cNvSpPr txBox="1">
            <a:spLocks noChangeArrowheads="1"/>
          </p:cNvSpPr>
          <p:nvPr/>
        </p:nvSpPr>
        <p:spPr bwMode="auto">
          <a:xfrm>
            <a:off x="1768475" y="2370345"/>
            <a:ext cx="1188146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Broad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ligament </a:t>
            </a:r>
          </a:p>
        </p:txBody>
      </p:sp>
      <p:sp>
        <p:nvSpPr>
          <p:cNvPr id="394308" name="Text Box 68"/>
          <p:cNvSpPr txBox="1">
            <a:spLocks noChangeArrowheads="1"/>
          </p:cNvSpPr>
          <p:nvPr/>
        </p:nvSpPr>
        <p:spPr bwMode="auto">
          <a:xfrm>
            <a:off x="1768476" y="3079234"/>
            <a:ext cx="20233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n-US" b="1"/>
              <a:t>Ovarian ligament</a:t>
            </a:r>
          </a:p>
        </p:txBody>
      </p:sp>
      <p:sp>
        <p:nvSpPr>
          <p:cNvPr id="394309" name="Text Box 69"/>
          <p:cNvSpPr txBox="1">
            <a:spLocks noChangeArrowheads="1"/>
          </p:cNvSpPr>
          <p:nvPr/>
        </p:nvSpPr>
        <p:spPr bwMode="auto">
          <a:xfrm>
            <a:off x="2905126" y="3414920"/>
            <a:ext cx="994183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Body of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uterus</a:t>
            </a:r>
          </a:p>
        </p:txBody>
      </p:sp>
      <p:sp>
        <p:nvSpPr>
          <p:cNvPr id="394310" name="Text Box 70"/>
          <p:cNvSpPr txBox="1">
            <a:spLocks noChangeArrowheads="1"/>
          </p:cNvSpPr>
          <p:nvPr/>
        </p:nvSpPr>
        <p:spPr bwMode="auto">
          <a:xfrm>
            <a:off x="2895601" y="4038084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n-US" b="1"/>
              <a:t>Ureter</a:t>
            </a:r>
          </a:p>
        </p:txBody>
      </p:sp>
      <p:sp>
        <p:nvSpPr>
          <p:cNvPr id="394312" name="Text Box 72"/>
          <p:cNvSpPr txBox="1">
            <a:spLocks noChangeArrowheads="1"/>
          </p:cNvSpPr>
          <p:nvPr/>
        </p:nvSpPr>
        <p:spPr bwMode="auto">
          <a:xfrm>
            <a:off x="2905125" y="4661108"/>
            <a:ext cx="1419748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Uterosacral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ligament</a:t>
            </a:r>
          </a:p>
        </p:txBody>
      </p:sp>
      <p:sp>
        <p:nvSpPr>
          <p:cNvPr id="394313" name="Text Box 73"/>
          <p:cNvSpPr txBox="1">
            <a:spLocks noChangeArrowheads="1"/>
          </p:cNvSpPr>
          <p:nvPr/>
        </p:nvSpPr>
        <p:spPr bwMode="auto">
          <a:xfrm>
            <a:off x="2905126" y="5035034"/>
            <a:ext cx="8844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n-US" b="1"/>
              <a:t>Cervix</a:t>
            </a:r>
          </a:p>
        </p:txBody>
      </p:sp>
      <p:sp>
        <p:nvSpPr>
          <p:cNvPr id="394314" name="Line 74"/>
          <p:cNvSpPr>
            <a:spLocks noChangeShapeType="1"/>
          </p:cNvSpPr>
          <p:nvPr/>
        </p:nvSpPr>
        <p:spPr bwMode="auto">
          <a:xfrm flipV="1">
            <a:off x="3390900" y="1501775"/>
            <a:ext cx="0" cy="393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15" name="Line 75"/>
          <p:cNvSpPr>
            <a:spLocks noChangeShapeType="1"/>
          </p:cNvSpPr>
          <p:nvPr/>
        </p:nvSpPr>
        <p:spPr bwMode="auto">
          <a:xfrm>
            <a:off x="2562226" y="1933575"/>
            <a:ext cx="7207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16" name="Line 76"/>
          <p:cNvSpPr>
            <a:spLocks noChangeShapeType="1"/>
          </p:cNvSpPr>
          <p:nvPr/>
        </p:nvSpPr>
        <p:spPr bwMode="auto">
          <a:xfrm flipH="1">
            <a:off x="2870200" y="1835150"/>
            <a:ext cx="374650" cy="952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17" name="Line 77"/>
          <p:cNvSpPr>
            <a:spLocks noChangeShapeType="1"/>
          </p:cNvSpPr>
          <p:nvPr/>
        </p:nvSpPr>
        <p:spPr bwMode="auto">
          <a:xfrm flipV="1">
            <a:off x="4559300" y="1714500"/>
            <a:ext cx="0" cy="3492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18" name="Freeform 78"/>
          <p:cNvSpPr>
            <a:spLocks/>
          </p:cNvSpPr>
          <p:nvPr/>
        </p:nvSpPr>
        <p:spPr bwMode="auto">
          <a:xfrm>
            <a:off x="4292601" y="2317750"/>
            <a:ext cx="720725" cy="495300"/>
          </a:xfrm>
          <a:custGeom>
            <a:avLst/>
            <a:gdLst>
              <a:gd name="T0" fmla="*/ 454 w 454"/>
              <a:gd name="T1" fmla="*/ 0 h 312"/>
              <a:gd name="T2" fmla="*/ 344 w 454"/>
              <a:gd name="T3" fmla="*/ 0 h 312"/>
              <a:gd name="T4" fmla="*/ 0 w 454"/>
              <a:gd name="T5" fmla="*/ 312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312">
                <a:moveTo>
                  <a:pt x="454" y="0"/>
                </a:moveTo>
                <a:lnTo>
                  <a:pt x="344" y="0"/>
                </a:lnTo>
                <a:lnTo>
                  <a:pt x="0" y="312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19" name="Line 79"/>
          <p:cNvSpPr>
            <a:spLocks noChangeShapeType="1"/>
          </p:cNvSpPr>
          <p:nvPr/>
        </p:nvSpPr>
        <p:spPr bwMode="auto">
          <a:xfrm flipV="1">
            <a:off x="6016625" y="2244726"/>
            <a:ext cx="0" cy="663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0" name="Freeform 80"/>
          <p:cNvSpPr>
            <a:spLocks/>
          </p:cNvSpPr>
          <p:nvPr/>
        </p:nvSpPr>
        <p:spPr bwMode="auto">
          <a:xfrm>
            <a:off x="5445125" y="1955800"/>
            <a:ext cx="342900" cy="508000"/>
          </a:xfrm>
          <a:custGeom>
            <a:avLst/>
            <a:gdLst>
              <a:gd name="T0" fmla="*/ 0 w 216"/>
              <a:gd name="T1" fmla="*/ 0 h 320"/>
              <a:gd name="T2" fmla="*/ 50 w 216"/>
              <a:gd name="T3" fmla="*/ 0 h 320"/>
              <a:gd name="T4" fmla="*/ 216 w 216"/>
              <a:gd name="T5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" h="320">
                <a:moveTo>
                  <a:pt x="0" y="0"/>
                </a:moveTo>
                <a:lnTo>
                  <a:pt x="50" y="0"/>
                </a:lnTo>
                <a:lnTo>
                  <a:pt x="216" y="32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1" name="Line 81"/>
          <p:cNvSpPr>
            <a:spLocks noChangeShapeType="1"/>
          </p:cNvSpPr>
          <p:nvPr/>
        </p:nvSpPr>
        <p:spPr bwMode="auto">
          <a:xfrm>
            <a:off x="8058150" y="2590800"/>
            <a:ext cx="330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2" name="Freeform 82"/>
          <p:cNvSpPr>
            <a:spLocks/>
          </p:cNvSpPr>
          <p:nvPr/>
        </p:nvSpPr>
        <p:spPr bwMode="auto">
          <a:xfrm>
            <a:off x="8007351" y="2794001"/>
            <a:ext cx="377825" cy="98425"/>
          </a:xfrm>
          <a:custGeom>
            <a:avLst/>
            <a:gdLst>
              <a:gd name="T0" fmla="*/ 238 w 238"/>
              <a:gd name="T1" fmla="*/ 0 h 62"/>
              <a:gd name="T2" fmla="*/ 160 w 238"/>
              <a:gd name="T3" fmla="*/ 0 h 62"/>
              <a:gd name="T4" fmla="*/ 0 w 238"/>
              <a:gd name="T5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8" h="62">
                <a:moveTo>
                  <a:pt x="238" y="0"/>
                </a:moveTo>
                <a:lnTo>
                  <a:pt x="160" y="0"/>
                </a:lnTo>
                <a:lnTo>
                  <a:pt x="0" y="62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3" name="Line 83"/>
          <p:cNvSpPr>
            <a:spLocks noChangeShapeType="1"/>
          </p:cNvSpPr>
          <p:nvPr/>
        </p:nvSpPr>
        <p:spPr bwMode="auto">
          <a:xfrm flipV="1">
            <a:off x="8064500" y="2797175"/>
            <a:ext cx="196850" cy="2095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4" name="Line 84"/>
          <p:cNvSpPr>
            <a:spLocks noChangeShapeType="1"/>
          </p:cNvSpPr>
          <p:nvPr/>
        </p:nvSpPr>
        <p:spPr bwMode="auto">
          <a:xfrm>
            <a:off x="9509126" y="246062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5" name="Line 85"/>
          <p:cNvSpPr>
            <a:spLocks noChangeShapeType="1"/>
          </p:cNvSpPr>
          <p:nvPr/>
        </p:nvSpPr>
        <p:spPr bwMode="auto">
          <a:xfrm>
            <a:off x="9509126" y="285432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6" name="Line 86"/>
          <p:cNvSpPr>
            <a:spLocks noChangeShapeType="1"/>
          </p:cNvSpPr>
          <p:nvPr/>
        </p:nvSpPr>
        <p:spPr bwMode="auto">
          <a:xfrm>
            <a:off x="9601201" y="265747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7" name="Line 87"/>
          <p:cNvSpPr>
            <a:spLocks noChangeShapeType="1"/>
          </p:cNvSpPr>
          <p:nvPr/>
        </p:nvSpPr>
        <p:spPr bwMode="auto">
          <a:xfrm>
            <a:off x="9601200" y="2460625"/>
            <a:ext cx="0" cy="393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8" name="Freeform 88"/>
          <p:cNvSpPr>
            <a:spLocks/>
          </p:cNvSpPr>
          <p:nvPr/>
        </p:nvSpPr>
        <p:spPr bwMode="auto">
          <a:xfrm>
            <a:off x="2416175" y="2419351"/>
            <a:ext cx="1682750" cy="155575"/>
          </a:xfrm>
          <a:custGeom>
            <a:avLst/>
            <a:gdLst>
              <a:gd name="T0" fmla="*/ 0 w 1060"/>
              <a:gd name="T1" fmla="*/ 98 h 98"/>
              <a:gd name="T2" fmla="*/ 495 w 1060"/>
              <a:gd name="T3" fmla="*/ 98 h 98"/>
              <a:gd name="T4" fmla="*/ 1060 w 1060"/>
              <a:gd name="T5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0" h="98">
                <a:moveTo>
                  <a:pt x="0" y="98"/>
                </a:moveTo>
                <a:lnTo>
                  <a:pt x="495" y="98"/>
                </a:lnTo>
                <a:lnTo>
                  <a:pt x="106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29" name="Line 89"/>
          <p:cNvSpPr>
            <a:spLocks noChangeShapeType="1"/>
          </p:cNvSpPr>
          <p:nvPr/>
        </p:nvSpPr>
        <p:spPr bwMode="auto">
          <a:xfrm flipH="1">
            <a:off x="3206751" y="2130426"/>
            <a:ext cx="720725" cy="4413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0" name="Line 90"/>
          <p:cNvSpPr>
            <a:spLocks noChangeShapeType="1"/>
          </p:cNvSpPr>
          <p:nvPr/>
        </p:nvSpPr>
        <p:spPr bwMode="auto">
          <a:xfrm flipH="1" flipV="1">
            <a:off x="3203575" y="2574925"/>
            <a:ext cx="342900" cy="5270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1" name="Freeform 91"/>
          <p:cNvSpPr>
            <a:spLocks/>
          </p:cNvSpPr>
          <p:nvPr/>
        </p:nvSpPr>
        <p:spPr bwMode="auto">
          <a:xfrm>
            <a:off x="3348038" y="2941639"/>
            <a:ext cx="1422400" cy="338137"/>
          </a:xfrm>
          <a:custGeom>
            <a:avLst/>
            <a:gdLst>
              <a:gd name="T0" fmla="*/ 0 w 896"/>
              <a:gd name="T1" fmla="*/ 213 h 213"/>
              <a:gd name="T2" fmla="*/ 807 w 896"/>
              <a:gd name="T3" fmla="*/ 213 h 213"/>
              <a:gd name="T4" fmla="*/ 896 w 896"/>
              <a:gd name="T5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96" h="213">
                <a:moveTo>
                  <a:pt x="0" y="213"/>
                </a:moveTo>
                <a:lnTo>
                  <a:pt x="807" y="213"/>
                </a:lnTo>
                <a:lnTo>
                  <a:pt x="896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2" name="Freeform 92"/>
          <p:cNvSpPr>
            <a:spLocks/>
          </p:cNvSpPr>
          <p:nvPr/>
        </p:nvSpPr>
        <p:spPr bwMode="auto">
          <a:xfrm>
            <a:off x="3725864" y="3348039"/>
            <a:ext cx="1768475" cy="276225"/>
          </a:xfrm>
          <a:custGeom>
            <a:avLst/>
            <a:gdLst>
              <a:gd name="T0" fmla="*/ 0 w 1114"/>
              <a:gd name="T1" fmla="*/ 174 h 174"/>
              <a:gd name="T2" fmla="*/ 613 w 1114"/>
              <a:gd name="T3" fmla="*/ 174 h 174"/>
              <a:gd name="T4" fmla="*/ 1114 w 1114"/>
              <a:gd name="T5" fmla="*/ 0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4" h="174">
                <a:moveTo>
                  <a:pt x="0" y="174"/>
                </a:moveTo>
                <a:lnTo>
                  <a:pt x="613" y="174"/>
                </a:lnTo>
                <a:lnTo>
                  <a:pt x="1114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3" name="Freeform 93"/>
          <p:cNvSpPr>
            <a:spLocks/>
          </p:cNvSpPr>
          <p:nvPr/>
        </p:nvSpPr>
        <p:spPr bwMode="auto">
          <a:xfrm>
            <a:off x="3568700" y="3967164"/>
            <a:ext cx="655638" cy="261937"/>
          </a:xfrm>
          <a:custGeom>
            <a:avLst/>
            <a:gdLst>
              <a:gd name="T0" fmla="*/ 0 w 413"/>
              <a:gd name="T1" fmla="*/ 165 h 165"/>
              <a:gd name="T2" fmla="*/ 202 w 413"/>
              <a:gd name="T3" fmla="*/ 165 h 165"/>
              <a:gd name="T4" fmla="*/ 413 w 413"/>
              <a:gd name="T5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3" h="165">
                <a:moveTo>
                  <a:pt x="0" y="165"/>
                </a:moveTo>
                <a:lnTo>
                  <a:pt x="202" y="165"/>
                </a:lnTo>
                <a:lnTo>
                  <a:pt x="413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4" name="Freeform 94"/>
          <p:cNvSpPr>
            <a:spLocks/>
          </p:cNvSpPr>
          <p:nvPr/>
        </p:nvSpPr>
        <p:spPr bwMode="auto">
          <a:xfrm>
            <a:off x="4186239" y="3792538"/>
            <a:ext cx="974725" cy="673100"/>
          </a:xfrm>
          <a:custGeom>
            <a:avLst/>
            <a:gdLst>
              <a:gd name="T0" fmla="*/ 0 w 614"/>
              <a:gd name="T1" fmla="*/ 424 h 424"/>
              <a:gd name="T2" fmla="*/ 258 w 614"/>
              <a:gd name="T3" fmla="*/ 424 h 424"/>
              <a:gd name="T4" fmla="*/ 614 w 614"/>
              <a:gd name="T5" fmla="*/ 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4" h="424">
                <a:moveTo>
                  <a:pt x="0" y="424"/>
                </a:moveTo>
                <a:lnTo>
                  <a:pt x="258" y="424"/>
                </a:lnTo>
                <a:lnTo>
                  <a:pt x="614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5" name="Line 95"/>
          <p:cNvSpPr>
            <a:spLocks noChangeShapeType="1"/>
          </p:cNvSpPr>
          <p:nvPr/>
        </p:nvSpPr>
        <p:spPr bwMode="auto">
          <a:xfrm flipH="1">
            <a:off x="4592638" y="3781425"/>
            <a:ext cx="373062" cy="6810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6" name="Freeform 96"/>
          <p:cNvSpPr>
            <a:spLocks/>
          </p:cNvSpPr>
          <p:nvPr/>
        </p:nvSpPr>
        <p:spPr bwMode="auto">
          <a:xfrm>
            <a:off x="4021138" y="4310063"/>
            <a:ext cx="990600" cy="546100"/>
          </a:xfrm>
          <a:custGeom>
            <a:avLst/>
            <a:gdLst>
              <a:gd name="T0" fmla="*/ 0 w 624"/>
              <a:gd name="T1" fmla="*/ 344 h 344"/>
              <a:gd name="T2" fmla="*/ 431 w 624"/>
              <a:gd name="T3" fmla="*/ 344 h 344"/>
              <a:gd name="T4" fmla="*/ 624 w 624"/>
              <a:gd name="T5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44">
                <a:moveTo>
                  <a:pt x="0" y="344"/>
                </a:moveTo>
                <a:lnTo>
                  <a:pt x="431" y="344"/>
                </a:lnTo>
                <a:lnTo>
                  <a:pt x="624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7" name="Freeform 97"/>
          <p:cNvSpPr>
            <a:spLocks/>
          </p:cNvSpPr>
          <p:nvPr/>
        </p:nvSpPr>
        <p:spPr bwMode="auto">
          <a:xfrm>
            <a:off x="3600450" y="4389438"/>
            <a:ext cx="2071688" cy="849312"/>
          </a:xfrm>
          <a:custGeom>
            <a:avLst/>
            <a:gdLst>
              <a:gd name="T0" fmla="*/ 0 w 1305"/>
              <a:gd name="T1" fmla="*/ 535 h 535"/>
              <a:gd name="T2" fmla="*/ 1138 w 1305"/>
              <a:gd name="T3" fmla="*/ 535 h 535"/>
              <a:gd name="T4" fmla="*/ 1305 w 1305"/>
              <a:gd name="T5" fmla="*/ 0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5" h="535">
                <a:moveTo>
                  <a:pt x="0" y="535"/>
                </a:moveTo>
                <a:lnTo>
                  <a:pt x="1138" y="535"/>
                </a:lnTo>
                <a:lnTo>
                  <a:pt x="1305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8" name="Line 98"/>
          <p:cNvSpPr>
            <a:spLocks noChangeShapeType="1"/>
          </p:cNvSpPr>
          <p:nvPr/>
        </p:nvSpPr>
        <p:spPr bwMode="auto">
          <a:xfrm flipH="1">
            <a:off x="5562601" y="4135439"/>
            <a:ext cx="80963" cy="6048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39" name="Line 99"/>
          <p:cNvSpPr>
            <a:spLocks noChangeShapeType="1"/>
          </p:cNvSpPr>
          <p:nvPr/>
        </p:nvSpPr>
        <p:spPr bwMode="auto">
          <a:xfrm>
            <a:off x="6013451" y="3667125"/>
            <a:ext cx="4492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0" name="Line 100"/>
          <p:cNvSpPr>
            <a:spLocks noChangeShapeType="1"/>
          </p:cNvSpPr>
          <p:nvPr/>
        </p:nvSpPr>
        <p:spPr bwMode="auto">
          <a:xfrm>
            <a:off x="6102351" y="3870325"/>
            <a:ext cx="3603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1" name="Line 101"/>
          <p:cNvSpPr>
            <a:spLocks noChangeShapeType="1"/>
          </p:cNvSpPr>
          <p:nvPr/>
        </p:nvSpPr>
        <p:spPr bwMode="auto">
          <a:xfrm>
            <a:off x="6221413" y="4067175"/>
            <a:ext cx="2413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2" name="Line 102"/>
          <p:cNvSpPr>
            <a:spLocks noChangeShapeType="1"/>
          </p:cNvSpPr>
          <p:nvPr/>
        </p:nvSpPr>
        <p:spPr bwMode="auto">
          <a:xfrm>
            <a:off x="5813425" y="4473575"/>
            <a:ext cx="64928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3" name="Line 103"/>
          <p:cNvSpPr>
            <a:spLocks noChangeShapeType="1"/>
          </p:cNvSpPr>
          <p:nvPr/>
        </p:nvSpPr>
        <p:spPr bwMode="auto">
          <a:xfrm>
            <a:off x="6867526" y="3340100"/>
            <a:ext cx="5302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4" name="Line 104"/>
          <p:cNvSpPr>
            <a:spLocks noChangeShapeType="1"/>
          </p:cNvSpPr>
          <p:nvPr/>
        </p:nvSpPr>
        <p:spPr bwMode="auto">
          <a:xfrm>
            <a:off x="7683500" y="3563938"/>
            <a:ext cx="0" cy="584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5" name="Line 105"/>
          <p:cNvSpPr>
            <a:spLocks noChangeShapeType="1"/>
          </p:cNvSpPr>
          <p:nvPr/>
        </p:nvSpPr>
        <p:spPr bwMode="auto">
          <a:xfrm>
            <a:off x="7593013" y="3570288"/>
            <a:ext cx="93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6" name="Line 106"/>
          <p:cNvSpPr>
            <a:spLocks noChangeShapeType="1"/>
          </p:cNvSpPr>
          <p:nvPr/>
        </p:nvSpPr>
        <p:spPr bwMode="auto">
          <a:xfrm>
            <a:off x="7589838" y="4138613"/>
            <a:ext cx="93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7" name="Line 107"/>
          <p:cNvSpPr>
            <a:spLocks noChangeShapeType="1"/>
          </p:cNvSpPr>
          <p:nvPr/>
        </p:nvSpPr>
        <p:spPr bwMode="auto">
          <a:xfrm>
            <a:off x="7681913" y="3856038"/>
            <a:ext cx="93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48" name="Line 108"/>
          <p:cNvSpPr>
            <a:spLocks noChangeShapeType="1"/>
          </p:cNvSpPr>
          <p:nvPr/>
        </p:nvSpPr>
        <p:spPr bwMode="auto">
          <a:xfrm>
            <a:off x="5813425" y="5149850"/>
            <a:ext cx="6683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4350" name="Text Box 110"/>
          <p:cNvSpPr txBox="1">
            <a:spLocks noChangeArrowheads="1"/>
          </p:cNvSpPr>
          <p:nvPr/>
        </p:nvSpPr>
        <p:spPr bwMode="auto">
          <a:xfrm>
            <a:off x="2905126" y="4275345"/>
            <a:ext cx="1669047" cy="5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Uterine blood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vessels</a:t>
            </a:r>
          </a:p>
        </p:txBody>
      </p:sp>
    </p:spTree>
    <p:extLst>
      <p:ext uri="{BB962C8B-B14F-4D97-AF65-F5344CB8AC3E}">
        <p14:creationId xmlns:p14="http://schemas.microsoft.com/office/powerpoint/2010/main" val="6724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Duct System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Fallopian Tubes (uterine tubes)– </a:t>
            </a:r>
            <a:r>
              <a:rPr lang="en-US" dirty="0" smtClean="0"/>
              <a:t>receive the ovulated oocyte and provide a site where fertilization can occur</a:t>
            </a:r>
          </a:p>
          <a:p>
            <a:r>
              <a:rPr lang="en-US" dirty="0" smtClean="0"/>
              <a:t>Unlike the male duct system no contact between uterine tubes and ovaries, </a:t>
            </a:r>
          </a:p>
          <a:p>
            <a:pPr lvl="1"/>
            <a:r>
              <a:rPr lang="en-US" dirty="0" smtClean="0"/>
              <a:t>distal end of each tube expands in a funnel shaped (infundibulum) that has finger like projections (fimbriae)</a:t>
            </a:r>
          </a:p>
          <a:p>
            <a:pPr lvl="1"/>
            <a:r>
              <a:rPr lang="en-US" dirty="0" smtClean="0"/>
              <a:t>These waving fimbriae create currents that carry the oocyte into the tube (not always successful)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8364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to receive, retain and nourish a fertilized egg</a:t>
            </a:r>
          </a:p>
          <a:p>
            <a:r>
              <a:rPr lang="en-US" dirty="0" smtClean="0"/>
              <a:t>Major portion of the uterus is referred to as the </a:t>
            </a:r>
            <a:r>
              <a:rPr lang="en-US" dirty="0" smtClean="0">
                <a:solidFill>
                  <a:srgbClr val="00B050"/>
                </a:solidFill>
              </a:rPr>
              <a:t>body</a:t>
            </a:r>
          </a:p>
          <a:p>
            <a:pPr lvl="1"/>
            <a:r>
              <a:rPr lang="en-US" dirty="0" smtClean="0"/>
              <a:t>Superior rounded region above entrance to uterine tubes is the </a:t>
            </a:r>
            <a:r>
              <a:rPr lang="en-US" dirty="0" smtClean="0">
                <a:solidFill>
                  <a:srgbClr val="00B050"/>
                </a:solidFill>
              </a:rPr>
              <a:t>fundus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Narrow opening to vagina is the </a:t>
            </a:r>
            <a:r>
              <a:rPr lang="en-US" dirty="0" smtClean="0">
                <a:solidFill>
                  <a:srgbClr val="00B050"/>
                </a:solidFill>
              </a:rPr>
              <a:t>cervix</a:t>
            </a:r>
          </a:p>
          <a:p>
            <a:r>
              <a:rPr lang="en-US" dirty="0" smtClean="0"/>
              <a:t>The wall of the uterus is thick and composed of 3 layers </a:t>
            </a:r>
          </a:p>
          <a:p>
            <a:pPr lvl="1"/>
            <a:r>
              <a:rPr lang="en-US" dirty="0" smtClean="0"/>
              <a:t>Endometrium – where implantation occurs, if not implantation doesn’t occur layer is sloughed off (menstruation) in response to changes in hormone levels in the body</a:t>
            </a:r>
          </a:p>
          <a:p>
            <a:pPr lvl="1"/>
            <a:r>
              <a:rPr lang="en-US" dirty="0" smtClean="0"/>
              <a:t>Myometrium – composed of smooth muscle that plays an active role in delivery of a baby – where contractions are produced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2652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284" name="Picture 92" descr="figure_16_08a_unlabe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85"/>
          <a:stretch>
            <a:fillRect/>
          </a:stretch>
        </p:blipFill>
        <p:spPr bwMode="auto">
          <a:xfrm>
            <a:off x="1798639" y="849314"/>
            <a:ext cx="8594725" cy="494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2196" name="Text Box 4"/>
          <p:cNvSpPr txBox="1">
            <a:spLocks noChangeArrowheads="1"/>
          </p:cNvSpPr>
          <p:nvPr/>
        </p:nvSpPr>
        <p:spPr bwMode="auto">
          <a:xfrm>
            <a:off x="1751013" y="2647048"/>
            <a:ext cx="14197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/>
              <a:t>Uterosacral</a:t>
            </a:r>
          </a:p>
          <a:p>
            <a:pPr algn="l"/>
            <a:r>
              <a:rPr lang="en-US" altLang="en-US" b="1"/>
              <a:t>ligament</a:t>
            </a:r>
          </a:p>
        </p:txBody>
      </p:sp>
      <p:sp>
        <p:nvSpPr>
          <p:cNvPr id="392233" name="Text Box 41"/>
          <p:cNvSpPr txBox="1">
            <a:spLocks noChangeArrowheads="1"/>
          </p:cNvSpPr>
          <p:nvPr/>
        </p:nvSpPr>
        <p:spPr bwMode="auto">
          <a:xfrm>
            <a:off x="1768476" y="3538022"/>
            <a:ext cx="10038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Rectum</a:t>
            </a:r>
          </a:p>
        </p:txBody>
      </p:sp>
      <p:sp>
        <p:nvSpPr>
          <p:cNvPr id="392234" name="Text Box 42"/>
          <p:cNvSpPr txBox="1">
            <a:spLocks noChangeArrowheads="1"/>
          </p:cNvSpPr>
          <p:nvPr/>
        </p:nvSpPr>
        <p:spPr bwMode="auto">
          <a:xfrm>
            <a:off x="1765301" y="3917434"/>
            <a:ext cx="8844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Cervix</a:t>
            </a:r>
          </a:p>
        </p:txBody>
      </p:sp>
      <p:sp>
        <p:nvSpPr>
          <p:cNvPr id="392235" name="Text Box 43"/>
          <p:cNvSpPr txBox="1">
            <a:spLocks noChangeArrowheads="1"/>
          </p:cNvSpPr>
          <p:nvPr/>
        </p:nvSpPr>
        <p:spPr bwMode="auto">
          <a:xfrm>
            <a:off x="1765300" y="4203184"/>
            <a:ext cx="8792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Vagina</a:t>
            </a:r>
          </a:p>
        </p:txBody>
      </p:sp>
      <p:sp>
        <p:nvSpPr>
          <p:cNvPr id="392236" name="Text Box 44"/>
          <p:cNvSpPr txBox="1">
            <a:spLocks noChangeArrowheads="1"/>
          </p:cNvSpPr>
          <p:nvPr/>
        </p:nvSpPr>
        <p:spPr bwMode="auto">
          <a:xfrm>
            <a:off x="1765300" y="4479409"/>
            <a:ext cx="7024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Anus</a:t>
            </a:r>
          </a:p>
        </p:txBody>
      </p:sp>
      <p:sp>
        <p:nvSpPr>
          <p:cNvPr id="392237" name="Text Box 45"/>
          <p:cNvSpPr txBox="1">
            <a:spLocks noChangeArrowheads="1"/>
          </p:cNvSpPr>
          <p:nvPr/>
        </p:nvSpPr>
        <p:spPr bwMode="auto">
          <a:xfrm>
            <a:off x="1768476" y="4946134"/>
            <a:ext cx="28103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Greater vestibular gland</a:t>
            </a:r>
          </a:p>
        </p:txBody>
      </p:sp>
      <p:sp>
        <p:nvSpPr>
          <p:cNvPr id="392238" name="Text Box 46"/>
          <p:cNvSpPr txBox="1">
            <a:spLocks noChangeArrowheads="1"/>
          </p:cNvSpPr>
          <p:nvPr/>
        </p:nvSpPr>
        <p:spPr bwMode="auto">
          <a:xfrm>
            <a:off x="1765300" y="5511284"/>
            <a:ext cx="4780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(a)</a:t>
            </a:r>
          </a:p>
        </p:txBody>
      </p:sp>
      <p:sp>
        <p:nvSpPr>
          <p:cNvPr id="392240" name="Text Box 48"/>
          <p:cNvSpPr txBox="1">
            <a:spLocks noChangeArrowheads="1"/>
          </p:cNvSpPr>
          <p:nvPr/>
        </p:nvSpPr>
        <p:spPr bwMode="auto">
          <a:xfrm>
            <a:off x="8388350" y="5073134"/>
            <a:ext cx="16866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Labium majus</a:t>
            </a:r>
          </a:p>
        </p:txBody>
      </p:sp>
      <p:sp>
        <p:nvSpPr>
          <p:cNvPr id="392241" name="Text Box 49"/>
          <p:cNvSpPr txBox="1">
            <a:spLocks noChangeArrowheads="1"/>
          </p:cNvSpPr>
          <p:nvPr/>
        </p:nvSpPr>
        <p:spPr bwMode="auto">
          <a:xfrm>
            <a:off x="8385175" y="4882634"/>
            <a:ext cx="16834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Labium minus</a:t>
            </a:r>
          </a:p>
        </p:txBody>
      </p:sp>
      <p:sp>
        <p:nvSpPr>
          <p:cNvPr id="392242" name="Text Box 50"/>
          <p:cNvSpPr txBox="1">
            <a:spLocks noChangeArrowheads="1"/>
          </p:cNvSpPr>
          <p:nvPr/>
        </p:nvSpPr>
        <p:spPr bwMode="auto">
          <a:xfrm>
            <a:off x="8388351" y="4631809"/>
            <a:ext cx="9332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Hymen</a:t>
            </a:r>
          </a:p>
        </p:txBody>
      </p:sp>
      <p:sp>
        <p:nvSpPr>
          <p:cNvPr id="392243" name="Text Box 51"/>
          <p:cNvSpPr txBox="1">
            <a:spLocks noChangeArrowheads="1"/>
          </p:cNvSpPr>
          <p:nvPr/>
        </p:nvSpPr>
        <p:spPr bwMode="auto">
          <a:xfrm>
            <a:off x="8393114" y="4174609"/>
            <a:ext cx="9509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Clitoris</a:t>
            </a:r>
          </a:p>
        </p:txBody>
      </p:sp>
      <p:sp>
        <p:nvSpPr>
          <p:cNvPr id="392244" name="Text Box 52"/>
          <p:cNvSpPr txBox="1">
            <a:spLocks noChangeArrowheads="1"/>
          </p:cNvSpPr>
          <p:nvPr/>
        </p:nvSpPr>
        <p:spPr bwMode="auto">
          <a:xfrm>
            <a:off x="8389938" y="3944422"/>
            <a:ext cx="10173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Urethra</a:t>
            </a:r>
          </a:p>
        </p:txBody>
      </p:sp>
      <p:sp>
        <p:nvSpPr>
          <p:cNvPr id="392245" name="Text Box 53"/>
          <p:cNvSpPr txBox="1">
            <a:spLocks noChangeArrowheads="1"/>
          </p:cNvSpPr>
          <p:nvPr/>
        </p:nvSpPr>
        <p:spPr bwMode="auto">
          <a:xfrm>
            <a:off x="8389938" y="3661847"/>
            <a:ext cx="13644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Mons pubis</a:t>
            </a:r>
          </a:p>
        </p:txBody>
      </p:sp>
      <p:sp>
        <p:nvSpPr>
          <p:cNvPr id="392246" name="Text Box 54"/>
          <p:cNvSpPr txBox="1">
            <a:spLocks noChangeArrowheads="1"/>
          </p:cNvSpPr>
          <p:nvPr/>
        </p:nvSpPr>
        <p:spPr bwMode="auto">
          <a:xfrm>
            <a:off x="8389939" y="3441184"/>
            <a:ext cx="1931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Pubic symphysis</a:t>
            </a:r>
          </a:p>
        </p:txBody>
      </p:sp>
      <p:sp>
        <p:nvSpPr>
          <p:cNvPr id="392247" name="Text Box 55"/>
          <p:cNvSpPr txBox="1">
            <a:spLocks noChangeArrowheads="1"/>
          </p:cNvSpPr>
          <p:nvPr/>
        </p:nvSpPr>
        <p:spPr bwMode="auto">
          <a:xfrm>
            <a:off x="8391526" y="3215759"/>
            <a:ext cx="18886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Urinary bladder</a:t>
            </a:r>
          </a:p>
        </p:txBody>
      </p:sp>
      <p:sp>
        <p:nvSpPr>
          <p:cNvPr id="392248" name="Text Box 56"/>
          <p:cNvSpPr txBox="1">
            <a:spLocks noChangeArrowheads="1"/>
          </p:cNvSpPr>
          <p:nvPr/>
        </p:nvSpPr>
        <p:spPr bwMode="auto">
          <a:xfrm>
            <a:off x="8393114" y="2842697"/>
            <a:ext cx="18662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Round ligament</a:t>
            </a:r>
          </a:p>
        </p:txBody>
      </p:sp>
      <p:sp>
        <p:nvSpPr>
          <p:cNvPr id="392249" name="Text Box 57"/>
          <p:cNvSpPr txBox="1">
            <a:spLocks noChangeArrowheads="1"/>
          </p:cNvSpPr>
          <p:nvPr/>
        </p:nvSpPr>
        <p:spPr bwMode="auto">
          <a:xfrm>
            <a:off x="8389939" y="2483922"/>
            <a:ext cx="18678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Uterus (fundus)</a:t>
            </a:r>
          </a:p>
        </p:txBody>
      </p:sp>
      <p:sp>
        <p:nvSpPr>
          <p:cNvPr id="392250" name="Text Box 58"/>
          <p:cNvSpPr txBox="1">
            <a:spLocks noChangeArrowheads="1"/>
          </p:cNvSpPr>
          <p:nvPr/>
        </p:nvSpPr>
        <p:spPr bwMode="auto">
          <a:xfrm>
            <a:off x="8391525" y="2239447"/>
            <a:ext cx="11464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Fimbriae</a:t>
            </a:r>
          </a:p>
        </p:txBody>
      </p:sp>
      <p:sp>
        <p:nvSpPr>
          <p:cNvPr id="392251" name="Text Box 59"/>
          <p:cNvSpPr txBox="1">
            <a:spLocks noChangeArrowheads="1"/>
          </p:cNvSpPr>
          <p:nvPr/>
        </p:nvSpPr>
        <p:spPr bwMode="auto">
          <a:xfrm>
            <a:off x="8396289" y="2036247"/>
            <a:ext cx="8146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Ovary</a:t>
            </a:r>
          </a:p>
        </p:txBody>
      </p:sp>
      <p:sp>
        <p:nvSpPr>
          <p:cNvPr id="392252" name="Text Box 60"/>
          <p:cNvSpPr txBox="1">
            <a:spLocks noChangeArrowheads="1"/>
          </p:cNvSpPr>
          <p:nvPr/>
        </p:nvSpPr>
        <p:spPr bwMode="auto">
          <a:xfrm>
            <a:off x="8389938" y="1807647"/>
            <a:ext cx="15680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Uterine tube</a:t>
            </a:r>
          </a:p>
        </p:txBody>
      </p:sp>
      <p:sp>
        <p:nvSpPr>
          <p:cNvPr id="392253" name="Text Box 61"/>
          <p:cNvSpPr txBox="1">
            <a:spLocks noChangeArrowheads="1"/>
          </p:cNvSpPr>
          <p:nvPr/>
        </p:nvSpPr>
        <p:spPr bwMode="auto">
          <a:xfrm>
            <a:off x="8391525" y="1536184"/>
            <a:ext cx="16193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Infundibulum</a:t>
            </a:r>
          </a:p>
        </p:txBody>
      </p:sp>
      <p:sp>
        <p:nvSpPr>
          <p:cNvPr id="392254" name="Text Box 62"/>
          <p:cNvSpPr txBox="1">
            <a:spLocks noChangeArrowheads="1"/>
          </p:cNvSpPr>
          <p:nvPr/>
        </p:nvSpPr>
        <p:spPr bwMode="auto">
          <a:xfrm>
            <a:off x="8396288" y="926684"/>
            <a:ext cx="2643672" cy="81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Suspensory ligament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of ovary (part of broad</a:t>
            </a:r>
          </a:p>
          <a:p>
            <a:pPr algn="l" eaLnBrk="0" hangingPunct="0">
              <a:lnSpc>
                <a:spcPct val="87000"/>
              </a:lnSpc>
            </a:pPr>
            <a:r>
              <a:rPr lang="en-US" altLang="en-US" b="1"/>
              <a:t>ligament)</a:t>
            </a:r>
          </a:p>
        </p:txBody>
      </p:sp>
      <p:sp>
        <p:nvSpPr>
          <p:cNvPr id="392255" name="Line 63"/>
          <p:cNvSpPr>
            <a:spLocks noChangeShapeType="1"/>
          </p:cNvSpPr>
          <p:nvPr/>
        </p:nvSpPr>
        <p:spPr bwMode="auto">
          <a:xfrm>
            <a:off x="2871788" y="2871788"/>
            <a:ext cx="23495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56" name="Line 64"/>
          <p:cNvSpPr>
            <a:spLocks noChangeShapeType="1"/>
          </p:cNvSpPr>
          <p:nvPr/>
        </p:nvSpPr>
        <p:spPr bwMode="auto">
          <a:xfrm>
            <a:off x="2544764" y="3738563"/>
            <a:ext cx="23955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57" name="Freeform 65"/>
          <p:cNvSpPr>
            <a:spLocks/>
          </p:cNvSpPr>
          <p:nvPr/>
        </p:nvSpPr>
        <p:spPr bwMode="auto">
          <a:xfrm>
            <a:off x="2455863" y="3462339"/>
            <a:ext cx="2971800" cy="657225"/>
          </a:xfrm>
          <a:custGeom>
            <a:avLst/>
            <a:gdLst>
              <a:gd name="T0" fmla="*/ 0 w 1872"/>
              <a:gd name="T1" fmla="*/ 414 h 414"/>
              <a:gd name="T2" fmla="*/ 1703 w 1872"/>
              <a:gd name="T3" fmla="*/ 414 h 414"/>
              <a:gd name="T4" fmla="*/ 1872 w 1872"/>
              <a:gd name="T5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72" h="414">
                <a:moveTo>
                  <a:pt x="0" y="414"/>
                </a:moveTo>
                <a:lnTo>
                  <a:pt x="1703" y="414"/>
                </a:lnTo>
                <a:lnTo>
                  <a:pt x="1872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58" name="Freeform 66"/>
          <p:cNvSpPr>
            <a:spLocks/>
          </p:cNvSpPr>
          <p:nvPr/>
        </p:nvSpPr>
        <p:spPr bwMode="auto">
          <a:xfrm>
            <a:off x="2459038" y="4152900"/>
            <a:ext cx="3433762" cy="254000"/>
          </a:xfrm>
          <a:custGeom>
            <a:avLst/>
            <a:gdLst>
              <a:gd name="T0" fmla="*/ 0 w 2163"/>
              <a:gd name="T1" fmla="*/ 160 h 160"/>
              <a:gd name="T2" fmla="*/ 1770 w 2163"/>
              <a:gd name="T3" fmla="*/ 160 h 160"/>
              <a:gd name="T4" fmla="*/ 2163 w 2163"/>
              <a:gd name="T5" fmla="*/ 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" h="160">
                <a:moveTo>
                  <a:pt x="0" y="160"/>
                </a:moveTo>
                <a:lnTo>
                  <a:pt x="1770" y="160"/>
                </a:lnTo>
                <a:lnTo>
                  <a:pt x="2163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59" name="Line 67"/>
          <p:cNvSpPr>
            <a:spLocks noChangeShapeType="1"/>
          </p:cNvSpPr>
          <p:nvPr/>
        </p:nvSpPr>
        <p:spPr bwMode="auto">
          <a:xfrm>
            <a:off x="2352675" y="4695825"/>
            <a:ext cx="27813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63" name="Freeform 71"/>
          <p:cNvSpPr>
            <a:spLocks/>
          </p:cNvSpPr>
          <p:nvPr/>
        </p:nvSpPr>
        <p:spPr bwMode="auto">
          <a:xfrm>
            <a:off x="3957638" y="4624389"/>
            <a:ext cx="1905000" cy="515937"/>
          </a:xfrm>
          <a:custGeom>
            <a:avLst/>
            <a:gdLst>
              <a:gd name="T0" fmla="*/ 0 w 1200"/>
              <a:gd name="T1" fmla="*/ 325 h 325"/>
              <a:gd name="T2" fmla="*/ 854 w 1200"/>
              <a:gd name="T3" fmla="*/ 324 h 325"/>
              <a:gd name="T4" fmla="*/ 1200 w 1200"/>
              <a:gd name="T5" fmla="*/ 0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325">
                <a:moveTo>
                  <a:pt x="0" y="325"/>
                </a:moveTo>
                <a:lnTo>
                  <a:pt x="854" y="324"/>
                </a:lnTo>
                <a:lnTo>
                  <a:pt x="120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64" name="Line 72"/>
          <p:cNvSpPr>
            <a:spLocks noChangeShapeType="1"/>
          </p:cNvSpPr>
          <p:nvPr/>
        </p:nvSpPr>
        <p:spPr bwMode="auto">
          <a:xfrm flipH="1">
            <a:off x="6070601" y="1743075"/>
            <a:ext cx="23336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65" name="Freeform 73"/>
          <p:cNvSpPr>
            <a:spLocks/>
          </p:cNvSpPr>
          <p:nvPr/>
        </p:nvSpPr>
        <p:spPr bwMode="auto">
          <a:xfrm>
            <a:off x="6223001" y="1152526"/>
            <a:ext cx="2181225" cy="307975"/>
          </a:xfrm>
          <a:custGeom>
            <a:avLst/>
            <a:gdLst>
              <a:gd name="T0" fmla="*/ 1374 w 1374"/>
              <a:gd name="T1" fmla="*/ 0 h 194"/>
              <a:gd name="T2" fmla="*/ 1022 w 1374"/>
              <a:gd name="T3" fmla="*/ 0 h 194"/>
              <a:gd name="T4" fmla="*/ 0 w 1374"/>
              <a:gd name="T5" fmla="*/ 194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4" h="194">
                <a:moveTo>
                  <a:pt x="1374" y="0"/>
                </a:moveTo>
                <a:lnTo>
                  <a:pt x="1022" y="0"/>
                </a:lnTo>
                <a:lnTo>
                  <a:pt x="0" y="194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67" name="Line 75"/>
          <p:cNvSpPr>
            <a:spLocks noChangeShapeType="1"/>
          </p:cNvSpPr>
          <p:nvPr/>
        </p:nvSpPr>
        <p:spPr bwMode="auto">
          <a:xfrm>
            <a:off x="6575425" y="1984375"/>
            <a:ext cx="1828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68" name="Line 76"/>
          <p:cNvSpPr>
            <a:spLocks noChangeShapeType="1"/>
          </p:cNvSpPr>
          <p:nvPr/>
        </p:nvSpPr>
        <p:spPr bwMode="auto">
          <a:xfrm>
            <a:off x="6296025" y="2209800"/>
            <a:ext cx="210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69" name="Freeform 77"/>
          <p:cNvSpPr>
            <a:spLocks/>
          </p:cNvSpPr>
          <p:nvPr/>
        </p:nvSpPr>
        <p:spPr bwMode="auto">
          <a:xfrm>
            <a:off x="5892801" y="2239963"/>
            <a:ext cx="2511425" cy="190500"/>
          </a:xfrm>
          <a:custGeom>
            <a:avLst/>
            <a:gdLst>
              <a:gd name="T0" fmla="*/ 1582 w 1582"/>
              <a:gd name="T1" fmla="*/ 120 h 120"/>
              <a:gd name="T2" fmla="*/ 309 w 1582"/>
              <a:gd name="T3" fmla="*/ 120 h 120"/>
              <a:gd name="T4" fmla="*/ 0 w 1582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2" h="120">
                <a:moveTo>
                  <a:pt x="1582" y="120"/>
                </a:moveTo>
                <a:lnTo>
                  <a:pt x="309" y="120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0" name="Line 78"/>
          <p:cNvSpPr>
            <a:spLocks noChangeShapeType="1"/>
          </p:cNvSpPr>
          <p:nvPr/>
        </p:nvSpPr>
        <p:spPr bwMode="auto">
          <a:xfrm flipH="1" flipV="1">
            <a:off x="6053138" y="2209801"/>
            <a:ext cx="334962" cy="219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1" name="Line 79"/>
          <p:cNvSpPr>
            <a:spLocks noChangeShapeType="1"/>
          </p:cNvSpPr>
          <p:nvPr/>
        </p:nvSpPr>
        <p:spPr bwMode="auto">
          <a:xfrm>
            <a:off x="6507164" y="2670175"/>
            <a:ext cx="19002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2" name="Freeform 80"/>
          <p:cNvSpPr>
            <a:spLocks/>
          </p:cNvSpPr>
          <p:nvPr/>
        </p:nvSpPr>
        <p:spPr bwMode="auto">
          <a:xfrm>
            <a:off x="7442200" y="2747964"/>
            <a:ext cx="960438" cy="274637"/>
          </a:xfrm>
          <a:custGeom>
            <a:avLst/>
            <a:gdLst>
              <a:gd name="T0" fmla="*/ 605 w 605"/>
              <a:gd name="T1" fmla="*/ 173 h 173"/>
              <a:gd name="T2" fmla="*/ 133 w 605"/>
              <a:gd name="T3" fmla="*/ 173 h 173"/>
              <a:gd name="T4" fmla="*/ 0 w 605"/>
              <a:gd name="T5" fmla="*/ 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5" h="173">
                <a:moveTo>
                  <a:pt x="605" y="173"/>
                </a:moveTo>
                <a:lnTo>
                  <a:pt x="133" y="173"/>
                </a:lnTo>
                <a:lnTo>
                  <a:pt x="0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3" name="Line 81"/>
          <p:cNvSpPr>
            <a:spLocks noChangeShapeType="1"/>
          </p:cNvSpPr>
          <p:nvPr/>
        </p:nvSpPr>
        <p:spPr bwMode="auto">
          <a:xfrm>
            <a:off x="6799264" y="3405188"/>
            <a:ext cx="16097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4" name="Line 82"/>
          <p:cNvSpPr>
            <a:spLocks noChangeShapeType="1"/>
          </p:cNvSpPr>
          <p:nvPr/>
        </p:nvSpPr>
        <p:spPr bwMode="auto">
          <a:xfrm>
            <a:off x="7489826" y="3629025"/>
            <a:ext cx="9191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5" name="Line 83"/>
          <p:cNvSpPr>
            <a:spLocks noChangeShapeType="1"/>
          </p:cNvSpPr>
          <p:nvPr/>
        </p:nvSpPr>
        <p:spPr bwMode="auto">
          <a:xfrm>
            <a:off x="7727950" y="3857625"/>
            <a:ext cx="6810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6" name="Line 84"/>
          <p:cNvSpPr>
            <a:spLocks noChangeShapeType="1"/>
          </p:cNvSpPr>
          <p:nvPr/>
        </p:nvSpPr>
        <p:spPr bwMode="auto">
          <a:xfrm>
            <a:off x="6437314" y="4132263"/>
            <a:ext cx="19716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7" name="Line 85"/>
          <p:cNvSpPr>
            <a:spLocks noChangeShapeType="1"/>
          </p:cNvSpPr>
          <p:nvPr/>
        </p:nvSpPr>
        <p:spPr bwMode="auto">
          <a:xfrm>
            <a:off x="7219950" y="4348163"/>
            <a:ext cx="11890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8" name="Freeform 86"/>
          <p:cNvSpPr>
            <a:spLocks/>
          </p:cNvSpPr>
          <p:nvPr/>
        </p:nvSpPr>
        <p:spPr bwMode="auto">
          <a:xfrm>
            <a:off x="6096000" y="4643438"/>
            <a:ext cx="2312988" cy="163512"/>
          </a:xfrm>
          <a:custGeom>
            <a:avLst/>
            <a:gdLst>
              <a:gd name="T0" fmla="*/ 0 w 1457"/>
              <a:gd name="T1" fmla="*/ 0 h 103"/>
              <a:gd name="T2" fmla="*/ 503 w 1457"/>
              <a:gd name="T3" fmla="*/ 102 h 103"/>
              <a:gd name="T4" fmla="*/ 1457 w 1457"/>
              <a:gd name="T5" fmla="*/ 103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57" h="103">
                <a:moveTo>
                  <a:pt x="0" y="0"/>
                </a:moveTo>
                <a:lnTo>
                  <a:pt x="503" y="102"/>
                </a:lnTo>
                <a:lnTo>
                  <a:pt x="1457" y="103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79" name="Freeform 87"/>
          <p:cNvSpPr>
            <a:spLocks/>
          </p:cNvSpPr>
          <p:nvPr/>
        </p:nvSpPr>
        <p:spPr bwMode="auto">
          <a:xfrm>
            <a:off x="6248400" y="4821238"/>
            <a:ext cx="2160588" cy="247650"/>
          </a:xfrm>
          <a:custGeom>
            <a:avLst/>
            <a:gdLst>
              <a:gd name="T0" fmla="*/ 0 w 1361"/>
              <a:gd name="T1" fmla="*/ 0 h 156"/>
              <a:gd name="T2" fmla="*/ 407 w 1361"/>
              <a:gd name="T3" fmla="*/ 155 h 156"/>
              <a:gd name="T4" fmla="*/ 1361 w 1361"/>
              <a:gd name="T5" fmla="*/ 156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1" h="156">
                <a:moveTo>
                  <a:pt x="0" y="0"/>
                </a:moveTo>
                <a:lnTo>
                  <a:pt x="407" y="155"/>
                </a:lnTo>
                <a:lnTo>
                  <a:pt x="1361" y="156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92280" name="Freeform 88"/>
          <p:cNvSpPr>
            <a:spLocks/>
          </p:cNvSpPr>
          <p:nvPr/>
        </p:nvSpPr>
        <p:spPr bwMode="auto">
          <a:xfrm>
            <a:off x="6430964" y="5054600"/>
            <a:ext cx="1978025" cy="203200"/>
          </a:xfrm>
          <a:custGeom>
            <a:avLst/>
            <a:gdLst>
              <a:gd name="T0" fmla="*/ 0 w 1246"/>
              <a:gd name="T1" fmla="*/ 0 h 128"/>
              <a:gd name="T2" fmla="*/ 296 w 1246"/>
              <a:gd name="T3" fmla="*/ 128 h 128"/>
              <a:gd name="T4" fmla="*/ 1246 w 1246"/>
              <a:gd name="T5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6" h="128">
                <a:moveTo>
                  <a:pt x="0" y="0"/>
                </a:moveTo>
                <a:lnTo>
                  <a:pt x="296" y="128"/>
                </a:lnTo>
                <a:lnTo>
                  <a:pt x="1246" y="128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Rectangle 1"/>
          <p:cNvSpPr/>
          <p:nvPr/>
        </p:nvSpPr>
        <p:spPr>
          <a:xfrm>
            <a:off x="2034862" y="605307"/>
            <a:ext cx="1622738" cy="21426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36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Reproductive system appears to “slumber” until puberty</a:t>
            </a:r>
          </a:p>
          <a:p>
            <a:r>
              <a:rPr lang="en-US" dirty="0" smtClean="0"/>
              <a:t>Gonads (primary sex organs)</a:t>
            </a:r>
          </a:p>
          <a:p>
            <a:pPr lvl="1"/>
            <a:r>
              <a:rPr lang="en-US" dirty="0" smtClean="0"/>
              <a:t>Testes in men</a:t>
            </a:r>
          </a:p>
          <a:p>
            <a:pPr lvl="1"/>
            <a:r>
              <a:rPr lang="en-US" dirty="0" smtClean="0"/>
              <a:t>Ovaries in woman</a:t>
            </a:r>
          </a:p>
        </p:txBody>
      </p:sp>
    </p:spTree>
    <p:extLst>
      <p:ext uri="{BB962C8B-B14F-4D97-AF65-F5344CB8AC3E}">
        <p14:creationId xmlns:p14="http://schemas.microsoft.com/office/powerpoint/2010/main" val="3629418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 and External Genitalia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Vagina - Thin walled tube 8-10cm long</a:t>
            </a:r>
          </a:p>
          <a:p>
            <a:r>
              <a:rPr lang="en-US" dirty="0" smtClean="0"/>
              <a:t>Vulva – external genitalia</a:t>
            </a:r>
          </a:p>
          <a:p>
            <a:pPr lvl="1"/>
            <a:r>
              <a:rPr lang="en-US" dirty="0" smtClean="0"/>
              <a:t>Mons pubis</a:t>
            </a:r>
          </a:p>
          <a:p>
            <a:pPr lvl="1"/>
            <a:r>
              <a:rPr lang="en-US" dirty="0" smtClean="0"/>
              <a:t>Labia</a:t>
            </a:r>
          </a:p>
          <a:p>
            <a:pPr lvl="1"/>
            <a:r>
              <a:rPr lang="en-US" dirty="0" smtClean="0"/>
              <a:t>Clitoris</a:t>
            </a:r>
          </a:p>
          <a:p>
            <a:pPr lvl="1"/>
            <a:r>
              <a:rPr lang="en-US" dirty="0" smtClean="0"/>
              <a:t>Urethral and vaginal orifices</a:t>
            </a:r>
          </a:p>
          <a:p>
            <a:pPr lvl="1"/>
            <a:r>
              <a:rPr lang="en-US" dirty="0" smtClean="0"/>
              <a:t>Greater vestibular glands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57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6198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Reproductive System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726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293" name="Picture 1069" descr="figure_16_01_unlabe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1"/>
          <a:stretch>
            <a:fillRect/>
          </a:stretch>
        </p:blipFill>
        <p:spPr bwMode="auto">
          <a:xfrm>
            <a:off x="3300414" y="146051"/>
            <a:ext cx="5589587" cy="642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53" name="Rectangle 1029"/>
          <p:cNvSpPr>
            <a:spLocks noChangeArrowheads="1"/>
          </p:cNvSpPr>
          <p:nvPr/>
        </p:nvSpPr>
        <p:spPr bwMode="auto">
          <a:xfrm>
            <a:off x="3248025" y="3463925"/>
            <a:ext cx="14795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sz="1700" b="1"/>
              <a:t>Ductus (vas)</a:t>
            </a:r>
          </a:p>
          <a:p>
            <a:pPr algn="l"/>
            <a:r>
              <a:rPr lang="en-US" altLang="en-US" sz="1700" b="1"/>
              <a:t>deferens</a:t>
            </a:r>
          </a:p>
        </p:txBody>
      </p:sp>
      <p:sp>
        <p:nvSpPr>
          <p:cNvPr id="437254" name="Rectangle 1030"/>
          <p:cNvSpPr>
            <a:spLocks noChangeArrowheads="1"/>
          </p:cNvSpPr>
          <p:nvPr/>
        </p:nvSpPr>
        <p:spPr bwMode="auto">
          <a:xfrm>
            <a:off x="3311525" y="4870450"/>
            <a:ext cx="1335088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700" b="1"/>
              <a:t>Epididymis</a:t>
            </a:r>
          </a:p>
        </p:txBody>
      </p:sp>
      <p:sp>
        <p:nvSpPr>
          <p:cNvPr id="437255" name="Rectangle 1031"/>
          <p:cNvSpPr>
            <a:spLocks noChangeArrowheads="1"/>
          </p:cNvSpPr>
          <p:nvPr/>
        </p:nvSpPr>
        <p:spPr bwMode="auto">
          <a:xfrm>
            <a:off x="7119938" y="1205113"/>
            <a:ext cx="153118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altLang="en-US" sz="1700" b="1"/>
              <a:t>Blood vessels</a:t>
            </a:r>
          </a:p>
          <a:p>
            <a:pPr algn="l" eaLnBrk="0" hangingPunct="0"/>
            <a:r>
              <a:rPr lang="en-US" altLang="en-US" sz="1700" b="1"/>
              <a:t>and nerves</a:t>
            </a:r>
          </a:p>
        </p:txBody>
      </p:sp>
      <p:sp>
        <p:nvSpPr>
          <p:cNvPr id="437256" name="Rectangle 1032"/>
          <p:cNvSpPr>
            <a:spLocks noChangeArrowheads="1"/>
          </p:cNvSpPr>
          <p:nvPr/>
        </p:nvSpPr>
        <p:spPr bwMode="auto">
          <a:xfrm>
            <a:off x="8339138" y="2325688"/>
            <a:ext cx="1841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 altLang="en-US" sz="1700" b="1">
              <a:solidFill>
                <a:srgbClr val="CF022C"/>
              </a:solidFill>
            </a:endParaRPr>
          </a:p>
          <a:p>
            <a:pPr eaLnBrk="0" hangingPunct="0"/>
            <a:endParaRPr lang="en-US" altLang="en-US" sz="1700" b="1">
              <a:solidFill>
                <a:srgbClr val="CF022C"/>
              </a:solidFill>
            </a:endParaRPr>
          </a:p>
        </p:txBody>
      </p:sp>
      <p:sp>
        <p:nvSpPr>
          <p:cNvPr id="437257" name="Rectangle 1033"/>
          <p:cNvSpPr>
            <a:spLocks noChangeArrowheads="1"/>
          </p:cNvSpPr>
          <p:nvPr/>
        </p:nvSpPr>
        <p:spPr bwMode="auto">
          <a:xfrm>
            <a:off x="7894638" y="4392614"/>
            <a:ext cx="9763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700" b="1"/>
              <a:t>Septum</a:t>
            </a:r>
          </a:p>
        </p:txBody>
      </p:sp>
      <p:sp>
        <p:nvSpPr>
          <p:cNvPr id="437258" name="Rectangle 1034"/>
          <p:cNvSpPr>
            <a:spLocks noChangeArrowheads="1"/>
          </p:cNvSpPr>
          <p:nvPr/>
        </p:nvSpPr>
        <p:spPr bwMode="auto">
          <a:xfrm>
            <a:off x="7151689" y="450850"/>
            <a:ext cx="17557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700" b="1"/>
              <a:t>Spermatic cord</a:t>
            </a:r>
          </a:p>
        </p:txBody>
      </p:sp>
      <p:sp>
        <p:nvSpPr>
          <p:cNvPr id="437259" name="Rectangle 1035"/>
          <p:cNvSpPr>
            <a:spLocks noChangeArrowheads="1"/>
          </p:cNvSpPr>
          <p:nvPr/>
        </p:nvSpPr>
        <p:spPr bwMode="auto">
          <a:xfrm>
            <a:off x="7381876" y="2098675"/>
            <a:ext cx="15525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sz="1700" b="1"/>
              <a:t>Seminiferous</a:t>
            </a:r>
          </a:p>
          <a:p>
            <a:pPr algn="l"/>
            <a:r>
              <a:rPr lang="en-US" altLang="en-US" sz="1700" b="1"/>
              <a:t>tubule</a:t>
            </a:r>
          </a:p>
        </p:txBody>
      </p:sp>
      <p:sp>
        <p:nvSpPr>
          <p:cNvPr id="437260" name="Text Box 1036"/>
          <p:cNvSpPr txBox="1">
            <a:spLocks noChangeArrowheads="1"/>
          </p:cNvSpPr>
          <p:nvPr/>
        </p:nvSpPr>
        <p:spPr bwMode="auto">
          <a:xfrm>
            <a:off x="7904163" y="4689839"/>
            <a:ext cx="1162498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sz="1700" b="1"/>
              <a:t>Tunica</a:t>
            </a:r>
          </a:p>
          <a:p>
            <a:pPr algn="l"/>
            <a:r>
              <a:rPr lang="en-US" altLang="en-US" sz="1700" b="1"/>
              <a:t>albuginea</a:t>
            </a:r>
          </a:p>
          <a:p>
            <a:pPr algn="l"/>
            <a:endParaRPr lang="en-US" altLang="en-US" sz="1700" b="1"/>
          </a:p>
        </p:txBody>
      </p:sp>
      <p:sp>
        <p:nvSpPr>
          <p:cNvPr id="437262" name="Rectangle 1038"/>
          <p:cNvSpPr>
            <a:spLocks noChangeArrowheads="1"/>
          </p:cNvSpPr>
          <p:nvPr/>
        </p:nvSpPr>
        <p:spPr bwMode="auto">
          <a:xfrm>
            <a:off x="7907339" y="4113214"/>
            <a:ext cx="8921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700" b="1"/>
              <a:t>Lobule</a:t>
            </a:r>
          </a:p>
        </p:txBody>
      </p:sp>
      <p:sp>
        <p:nvSpPr>
          <p:cNvPr id="437263" name="Line 1039"/>
          <p:cNvSpPr>
            <a:spLocks noChangeShapeType="1"/>
          </p:cNvSpPr>
          <p:nvPr/>
        </p:nvSpPr>
        <p:spPr bwMode="auto">
          <a:xfrm flipH="1">
            <a:off x="7280276" y="2293938"/>
            <a:ext cx="119063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64" name="Line 1040"/>
          <p:cNvSpPr>
            <a:spLocks noChangeShapeType="1"/>
          </p:cNvSpPr>
          <p:nvPr/>
        </p:nvSpPr>
        <p:spPr bwMode="auto">
          <a:xfrm>
            <a:off x="4565650" y="2938463"/>
            <a:ext cx="420688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65" name="Freeform 1041"/>
          <p:cNvSpPr>
            <a:spLocks/>
          </p:cNvSpPr>
          <p:nvPr/>
        </p:nvSpPr>
        <p:spPr bwMode="auto">
          <a:xfrm>
            <a:off x="4527551" y="2917826"/>
            <a:ext cx="1552575" cy="555625"/>
          </a:xfrm>
          <a:custGeom>
            <a:avLst/>
            <a:gdLst>
              <a:gd name="T0" fmla="*/ 0 w 978"/>
              <a:gd name="T1" fmla="*/ 0 h 350"/>
              <a:gd name="T2" fmla="*/ 276 w 978"/>
              <a:gd name="T3" fmla="*/ 2 h 350"/>
              <a:gd name="T4" fmla="*/ 978 w 978"/>
              <a:gd name="T5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8" h="350">
                <a:moveTo>
                  <a:pt x="0" y="0"/>
                </a:moveTo>
                <a:lnTo>
                  <a:pt x="276" y="2"/>
                </a:lnTo>
                <a:lnTo>
                  <a:pt x="978" y="350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66" name="Line 1042"/>
          <p:cNvSpPr>
            <a:spLocks noChangeShapeType="1"/>
          </p:cNvSpPr>
          <p:nvPr/>
        </p:nvSpPr>
        <p:spPr bwMode="auto">
          <a:xfrm>
            <a:off x="4724401" y="3657600"/>
            <a:ext cx="288925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67" name="Line 1043"/>
          <p:cNvSpPr>
            <a:spLocks noChangeShapeType="1"/>
          </p:cNvSpPr>
          <p:nvPr/>
        </p:nvSpPr>
        <p:spPr bwMode="auto">
          <a:xfrm flipH="1">
            <a:off x="4625975" y="5013325"/>
            <a:ext cx="615950" cy="3175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68" name="Freeform 1044"/>
          <p:cNvSpPr>
            <a:spLocks/>
          </p:cNvSpPr>
          <p:nvPr/>
        </p:nvSpPr>
        <p:spPr bwMode="auto">
          <a:xfrm>
            <a:off x="4711700" y="4181476"/>
            <a:ext cx="679450" cy="854075"/>
          </a:xfrm>
          <a:custGeom>
            <a:avLst/>
            <a:gdLst>
              <a:gd name="T0" fmla="*/ 366 w 428"/>
              <a:gd name="T1" fmla="*/ 0 h 538"/>
              <a:gd name="T2" fmla="*/ 0 w 428"/>
              <a:gd name="T3" fmla="*/ 538 h 538"/>
              <a:gd name="T4" fmla="*/ 428 w 428"/>
              <a:gd name="T5" fmla="*/ 234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" h="538">
                <a:moveTo>
                  <a:pt x="366" y="0"/>
                </a:moveTo>
                <a:lnTo>
                  <a:pt x="0" y="538"/>
                </a:lnTo>
                <a:lnTo>
                  <a:pt x="428" y="234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69" name="Freeform 1045"/>
          <p:cNvSpPr>
            <a:spLocks/>
          </p:cNvSpPr>
          <p:nvPr/>
        </p:nvSpPr>
        <p:spPr bwMode="auto">
          <a:xfrm>
            <a:off x="7051675" y="4425950"/>
            <a:ext cx="908050" cy="158750"/>
          </a:xfrm>
          <a:custGeom>
            <a:avLst/>
            <a:gdLst>
              <a:gd name="T0" fmla="*/ 0 w 572"/>
              <a:gd name="T1" fmla="*/ 0 h 100"/>
              <a:gd name="T2" fmla="*/ 306 w 572"/>
              <a:gd name="T3" fmla="*/ 100 h 100"/>
              <a:gd name="T4" fmla="*/ 572 w 572"/>
              <a:gd name="T5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2" h="100">
                <a:moveTo>
                  <a:pt x="0" y="0"/>
                </a:moveTo>
                <a:lnTo>
                  <a:pt x="306" y="100"/>
                </a:lnTo>
                <a:lnTo>
                  <a:pt x="572" y="100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0" name="Line 1046"/>
          <p:cNvSpPr>
            <a:spLocks noChangeShapeType="1"/>
          </p:cNvSpPr>
          <p:nvPr/>
        </p:nvSpPr>
        <p:spPr bwMode="auto">
          <a:xfrm flipH="1">
            <a:off x="7318376" y="4867275"/>
            <a:ext cx="396875" cy="26670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1" name="AutoShape 1047"/>
          <p:cNvSpPr>
            <a:spLocks/>
          </p:cNvSpPr>
          <p:nvPr/>
        </p:nvSpPr>
        <p:spPr bwMode="auto">
          <a:xfrm>
            <a:off x="7496176" y="4064000"/>
            <a:ext cx="130175" cy="444500"/>
          </a:xfrm>
          <a:prstGeom prst="rightBracket">
            <a:avLst>
              <a:gd name="adj" fmla="val 0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2" name="Line 1048"/>
          <p:cNvSpPr>
            <a:spLocks noChangeShapeType="1"/>
          </p:cNvSpPr>
          <p:nvPr/>
        </p:nvSpPr>
        <p:spPr bwMode="auto">
          <a:xfrm>
            <a:off x="7632700" y="4295775"/>
            <a:ext cx="3048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3" name="Freeform 1049"/>
          <p:cNvSpPr>
            <a:spLocks/>
          </p:cNvSpPr>
          <p:nvPr/>
        </p:nvSpPr>
        <p:spPr bwMode="auto">
          <a:xfrm>
            <a:off x="7142163" y="2268539"/>
            <a:ext cx="266700" cy="784225"/>
          </a:xfrm>
          <a:custGeom>
            <a:avLst/>
            <a:gdLst>
              <a:gd name="T0" fmla="*/ 168 w 168"/>
              <a:gd name="T1" fmla="*/ 0 h 494"/>
              <a:gd name="T2" fmla="*/ 90 w 168"/>
              <a:gd name="T3" fmla="*/ 0 h 494"/>
              <a:gd name="T4" fmla="*/ 0 w 168"/>
              <a:gd name="T5" fmla="*/ 494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494">
                <a:moveTo>
                  <a:pt x="168" y="0"/>
                </a:moveTo>
                <a:lnTo>
                  <a:pt x="90" y="0"/>
                </a:lnTo>
                <a:lnTo>
                  <a:pt x="0" y="494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4" name="Line 1050"/>
          <p:cNvSpPr>
            <a:spLocks noChangeShapeType="1"/>
          </p:cNvSpPr>
          <p:nvPr/>
        </p:nvSpPr>
        <p:spPr bwMode="auto">
          <a:xfrm flipH="1">
            <a:off x="6096001" y="1390650"/>
            <a:ext cx="1046163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5" name="Freeform 1051"/>
          <p:cNvSpPr>
            <a:spLocks/>
          </p:cNvSpPr>
          <p:nvPr/>
        </p:nvSpPr>
        <p:spPr bwMode="auto">
          <a:xfrm>
            <a:off x="6321425" y="1390651"/>
            <a:ext cx="311150" cy="288925"/>
          </a:xfrm>
          <a:custGeom>
            <a:avLst/>
            <a:gdLst>
              <a:gd name="T0" fmla="*/ 0 w 196"/>
              <a:gd name="T1" fmla="*/ 62 h 182"/>
              <a:gd name="T2" fmla="*/ 196 w 196"/>
              <a:gd name="T3" fmla="*/ 0 h 182"/>
              <a:gd name="T4" fmla="*/ 160 w 196"/>
              <a:gd name="T5" fmla="*/ 18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" h="182">
                <a:moveTo>
                  <a:pt x="0" y="62"/>
                </a:moveTo>
                <a:lnTo>
                  <a:pt x="196" y="0"/>
                </a:lnTo>
                <a:lnTo>
                  <a:pt x="160" y="182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6" name="Line 1052"/>
          <p:cNvSpPr>
            <a:spLocks noChangeShapeType="1"/>
          </p:cNvSpPr>
          <p:nvPr/>
        </p:nvSpPr>
        <p:spPr bwMode="auto">
          <a:xfrm>
            <a:off x="6178550" y="644525"/>
            <a:ext cx="98425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8" name="Line 1054"/>
          <p:cNvSpPr>
            <a:spLocks noChangeShapeType="1"/>
          </p:cNvSpPr>
          <p:nvPr/>
        </p:nvSpPr>
        <p:spPr bwMode="auto">
          <a:xfrm>
            <a:off x="4724401" y="3657600"/>
            <a:ext cx="2889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79" name="Line 1055"/>
          <p:cNvSpPr>
            <a:spLocks noChangeShapeType="1"/>
          </p:cNvSpPr>
          <p:nvPr/>
        </p:nvSpPr>
        <p:spPr bwMode="auto">
          <a:xfrm flipH="1">
            <a:off x="4625975" y="5013325"/>
            <a:ext cx="615950" cy="317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80" name="Freeform 1056"/>
          <p:cNvSpPr>
            <a:spLocks/>
          </p:cNvSpPr>
          <p:nvPr/>
        </p:nvSpPr>
        <p:spPr bwMode="auto">
          <a:xfrm>
            <a:off x="4708525" y="4184651"/>
            <a:ext cx="679450" cy="854075"/>
          </a:xfrm>
          <a:custGeom>
            <a:avLst/>
            <a:gdLst>
              <a:gd name="T0" fmla="*/ 366 w 428"/>
              <a:gd name="T1" fmla="*/ 0 h 538"/>
              <a:gd name="T2" fmla="*/ 0 w 428"/>
              <a:gd name="T3" fmla="*/ 538 h 538"/>
              <a:gd name="T4" fmla="*/ 428 w 428"/>
              <a:gd name="T5" fmla="*/ 234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" h="538">
                <a:moveTo>
                  <a:pt x="366" y="0"/>
                </a:moveTo>
                <a:lnTo>
                  <a:pt x="0" y="538"/>
                </a:lnTo>
                <a:lnTo>
                  <a:pt x="428" y="234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81" name="Freeform 1057"/>
          <p:cNvSpPr>
            <a:spLocks/>
          </p:cNvSpPr>
          <p:nvPr/>
        </p:nvSpPr>
        <p:spPr bwMode="auto">
          <a:xfrm>
            <a:off x="7051676" y="4425950"/>
            <a:ext cx="881063" cy="158750"/>
          </a:xfrm>
          <a:custGeom>
            <a:avLst/>
            <a:gdLst>
              <a:gd name="T0" fmla="*/ 0 w 555"/>
              <a:gd name="T1" fmla="*/ 0 h 100"/>
              <a:gd name="T2" fmla="*/ 306 w 555"/>
              <a:gd name="T3" fmla="*/ 100 h 100"/>
              <a:gd name="T4" fmla="*/ 555 w 555"/>
              <a:gd name="T5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5" h="100">
                <a:moveTo>
                  <a:pt x="0" y="0"/>
                </a:moveTo>
                <a:lnTo>
                  <a:pt x="306" y="100"/>
                </a:lnTo>
                <a:lnTo>
                  <a:pt x="555" y="10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437282" name="Group 1058"/>
          <p:cNvGrpSpPr>
            <a:grpSpLocks/>
          </p:cNvGrpSpPr>
          <p:nvPr/>
        </p:nvGrpSpPr>
        <p:grpSpPr bwMode="auto">
          <a:xfrm flipV="1">
            <a:off x="7473951" y="4868863"/>
            <a:ext cx="474663" cy="74612"/>
            <a:chOff x="3748" y="3042"/>
            <a:chExt cx="260" cy="0"/>
          </a:xfrm>
        </p:grpSpPr>
        <p:sp>
          <p:nvSpPr>
            <p:cNvPr id="437283" name="Line 1059"/>
            <p:cNvSpPr>
              <a:spLocks noChangeShapeType="1"/>
            </p:cNvSpPr>
            <p:nvPr/>
          </p:nvSpPr>
          <p:spPr bwMode="auto">
            <a:xfrm flipH="1">
              <a:off x="3748" y="3042"/>
              <a:ext cx="260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7284" name="Line 1060"/>
            <p:cNvSpPr>
              <a:spLocks noChangeShapeType="1"/>
            </p:cNvSpPr>
            <p:nvPr/>
          </p:nvSpPr>
          <p:spPr bwMode="auto">
            <a:xfrm flipH="1">
              <a:off x="3748" y="3042"/>
              <a:ext cx="25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37285" name="Freeform 1061"/>
          <p:cNvSpPr>
            <a:spLocks/>
          </p:cNvSpPr>
          <p:nvPr/>
        </p:nvSpPr>
        <p:spPr bwMode="auto">
          <a:xfrm>
            <a:off x="7318376" y="4870451"/>
            <a:ext cx="390525" cy="263525"/>
          </a:xfrm>
          <a:custGeom>
            <a:avLst/>
            <a:gdLst>
              <a:gd name="T0" fmla="*/ 246 w 246"/>
              <a:gd name="T1" fmla="*/ 0 h 166"/>
              <a:gd name="T2" fmla="*/ 0 w 246"/>
              <a:gd name="T3" fmla="*/ 166 h 16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6" h="166">
                <a:moveTo>
                  <a:pt x="246" y="0"/>
                </a:moveTo>
                <a:lnTo>
                  <a:pt x="0" y="166"/>
                </a:ln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86" name="AutoShape 1062"/>
          <p:cNvSpPr>
            <a:spLocks/>
          </p:cNvSpPr>
          <p:nvPr/>
        </p:nvSpPr>
        <p:spPr bwMode="auto">
          <a:xfrm>
            <a:off x="7496176" y="4064000"/>
            <a:ext cx="130175" cy="444500"/>
          </a:xfrm>
          <a:prstGeom prst="rightBracket">
            <a:avLst>
              <a:gd name="adj" fmla="val 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87" name="Line 1063"/>
          <p:cNvSpPr>
            <a:spLocks noChangeShapeType="1"/>
          </p:cNvSpPr>
          <p:nvPr/>
        </p:nvSpPr>
        <p:spPr bwMode="auto">
          <a:xfrm>
            <a:off x="7632700" y="4295775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88" name="Freeform 1064"/>
          <p:cNvSpPr>
            <a:spLocks/>
          </p:cNvSpPr>
          <p:nvPr/>
        </p:nvSpPr>
        <p:spPr bwMode="auto">
          <a:xfrm>
            <a:off x="7142163" y="2268539"/>
            <a:ext cx="266700" cy="784225"/>
          </a:xfrm>
          <a:custGeom>
            <a:avLst/>
            <a:gdLst>
              <a:gd name="T0" fmla="*/ 168 w 168"/>
              <a:gd name="T1" fmla="*/ 0 h 494"/>
              <a:gd name="T2" fmla="*/ 90 w 168"/>
              <a:gd name="T3" fmla="*/ 0 h 494"/>
              <a:gd name="T4" fmla="*/ 0 w 168"/>
              <a:gd name="T5" fmla="*/ 494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494">
                <a:moveTo>
                  <a:pt x="168" y="0"/>
                </a:moveTo>
                <a:lnTo>
                  <a:pt x="90" y="0"/>
                </a:lnTo>
                <a:lnTo>
                  <a:pt x="0" y="494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89" name="Line 1065"/>
          <p:cNvSpPr>
            <a:spLocks noChangeShapeType="1"/>
          </p:cNvSpPr>
          <p:nvPr/>
        </p:nvSpPr>
        <p:spPr bwMode="auto">
          <a:xfrm flipH="1">
            <a:off x="6096001" y="1390650"/>
            <a:ext cx="10461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90" name="Freeform 1066"/>
          <p:cNvSpPr>
            <a:spLocks/>
          </p:cNvSpPr>
          <p:nvPr/>
        </p:nvSpPr>
        <p:spPr bwMode="auto">
          <a:xfrm>
            <a:off x="6321425" y="1390651"/>
            <a:ext cx="311150" cy="288925"/>
          </a:xfrm>
          <a:custGeom>
            <a:avLst/>
            <a:gdLst>
              <a:gd name="T0" fmla="*/ 0 w 196"/>
              <a:gd name="T1" fmla="*/ 62 h 182"/>
              <a:gd name="T2" fmla="*/ 196 w 196"/>
              <a:gd name="T3" fmla="*/ 0 h 182"/>
              <a:gd name="T4" fmla="*/ 160 w 196"/>
              <a:gd name="T5" fmla="*/ 18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" h="182">
                <a:moveTo>
                  <a:pt x="0" y="62"/>
                </a:moveTo>
                <a:lnTo>
                  <a:pt x="196" y="0"/>
                </a:lnTo>
                <a:lnTo>
                  <a:pt x="160" y="182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7291" name="Line 1067"/>
          <p:cNvSpPr>
            <a:spLocks noChangeShapeType="1"/>
          </p:cNvSpPr>
          <p:nvPr/>
        </p:nvSpPr>
        <p:spPr bwMode="auto">
          <a:xfrm>
            <a:off x="6178550" y="644525"/>
            <a:ext cx="9842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3554569" y="180304"/>
            <a:ext cx="1687356" cy="22795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6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Testes – Primary reproductive organ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Seminiferous tubules </a:t>
            </a:r>
            <a:r>
              <a:rPr lang="en-US" dirty="0" smtClean="0"/>
              <a:t>– “sperm forming factories</a:t>
            </a:r>
          </a:p>
          <a:p>
            <a:endParaRPr lang="en-US" dirty="0" smtClean="0"/>
          </a:p>
          <a:p>
            <a:r>
              <a:rPr lang="en-US" dirty="0" smtClean="0"/>
              <a:t>Testosterone is produced by interstitial cells that surround the seminiferous tubules</a:t>
            </a:r>
          </a:p>
          <a:p>
            <a:endParaRPr lang="en-US" dirty="0" smtClean="0"/>
          </a:p>
          <a:p>
            <a:r>
              <a:rPr lang="en-US" dirty="0" smtClean="0"/>
              <a:t>Sperm producing  and hormone producing functions of the testes are carried out in completely different cells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768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Viable sperm can not be produced at normal body temperature</a:t>
            </a:r>
          </a:p>
          <a:p>
            <a:pPr lvl="1"/>
            <a:r>
              <a:rPr lang="en-US" dirty="0" smtClean="0"/>
              <a:t>Requires approx. 3 degrees lower</a:t>
            </a:r>
          </a:p>
          <a:p>
            <a:pPr lvl="1"/>
            <a:r>
              <a:rPr lang="en-US" dirty="0" smtClean="0"/>
              <a:t>If the temp is too cold scrotum pulls the testes closer to the body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054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series of ducts (</a:t>
            </a:r>
            <a:r>
              <a:rPr lang="en-US" dirty="0" smtClean="0">
                <a:solidFill>
                  <a:srgbClr val="00B050"/>
                </a:solidFill>
              </a:rPr>
              <a:t>Epididymis</a:t>
            </a:r>
            <a:r>
              <a:rPr lang="en-US" dirty="0" smtClean="0"/>
              <a:t>) move the immature sperm </a:t>
            </a:r>
          </a:p>
          <a:p>
            <a:pPr lvl="1"/>
            <a:r>
              <a:rPr lang="en-US" dirty="0" smtClean="0"/>
              <a:t>A storage site for sperm</a:t>
            </a:r>
            <a:endParaRPr lang="en-US" dirty="0"/>
          </a:p>
          <a:p>
            <a:pPr lvl="1"/>
            <a:r>
              <a:rPr lang="en-US" dirty="0" smtClean="0"/>
              <a:t>A trip that takes approx. 20 days</a:t>
            </a:r>
          </a:p>
          <a:p>
            <a:pPr lvl="1"/>
            <a:r>
              <a:rPr lang="en-US" dirty="0" smtClean="0"/>
              <a:t>As they move along they gain the ability to swim</a:t>
            </a:r>
          </a:p>
          <a:p>
            <a:r>
              <a:rPr lang="en-US" dirty="0" smtClean="0"/>
              <a:t>During ejaculation sperm is pushed from the storage site to the </a:t>
            </a:r>
            <a:r>
              <a:rPr lang="en-US" dirty="0" smtClean="0">
                <a:solidFill>
                  <a:srgbClr val="00B050"/>
                </a:solidFill>
              </a:rPr>
              <a:t>Vas deferens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034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370" name="Picture 74" descr="figure_16_02a_unlabe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5"/>
          <a:stretch>
            <a:fillRect/>
          </a:stretch>
        </p:blipFill>
        <p:spPr bwMode="auto">
          <a:xfrm>
            <a:off x="1798639" y="652464"/>
            <a:ext cx="8594725" cy="536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9299" name="Freeform 3"/>
          <p:cNvSpPr>
            <a:spLocks/>
          </p:cNvSpPr>
          <p:nvPr/>
        </p:nvSpPr>
        <p:spPr bwMode="auto">
          <a:xfrm>
            <a:off x="3586164" y="4198939"/>
            <a:ext cx="1900237" cy="293687"/>
          </a:xfrm>
          <a:custGeom>
            <a:avLst/>
            <a:gdLst>
              <a:gd name="T0" fmla="*/ 0 w 1197"/>
              <a:gd name="T1" fmla="*/ 184 h 185"/>
              <a:gd name="T2" fmla="*/ 1013 w 1197"/>
              <a:gd name="T3" fmla="*/ 181 h 185"/>
              <a:gd name="T4" fmla="*/ 1197 w 1197"/>
              <a:gd name="T5" fmla="*/ 0 h 185"/>
              <a:gd name="T6" fmla="*/ 1008 w 1197"/>
              <a:gd name="T7" fmla="*/ 18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97" h="185">
                <a:moveTo>
                  <a:pt x="0" y="184"/>
                </a:moveTo>
                <a:lnTo>
                  <a:pt x="1013" y="181"/>
                </a:lnTo>
                <a:lnTo>
                  <a:pt x="1197" y="0"/>
                </a:lnTo>
                <a:lnTo>
                  <a:pt x="1008" y="185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1297992" y="4821793"/>
            <a:ext cx="25218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 dirty="0"/>
              <a:t>Ductus (vas) deferens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1765300" y="5393809"/>
            <a:ext cx="4780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(a)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1333241" y="4300578"/>
            <a:ext cx="23158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 dirty="0"/>
              <a:t>Bulbourethral gland</a:t>
            </a:r>
          </a:p>
        </p:txBody>
      </p:sp>
      <p:sp>
        <p:nvSpPr>
          <p:cNvPr id="439305" name="Text Box 9"/>
          <p:cNvSpPr txBox="1">
            <a:spLocks noChangeArrowheads="1"/>
          </p:cNvSpPr>
          <p:nvPr/>
        </p:nvSpPr>
        <p:spPr bwMode="auto">
          <a:xfrm>
            <a:off x="1562029" y="4067690"/>
            <a:ext cx="10887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 dirty="0"/>
              <a:t>Prostate</a:t>
            </a:r>
            <a:endParaRPr lang="en-US" altLang="en-US" b="1" dirty="0">
              <a:solidFill>
                <a:srgbClr val="CF022C"/>
              </a:solidFill>
            </a:endParaRPr>
          </a:p>
        </p:txBody>
      </p:sp>
      <p:sp>
        <p:nvSpPr>
          <p:cNvPr id="439306" name="Text Box 10"/>
          <p:cNvSpPr txBox="1">
            <a:spLocks noChangeArrowheads="1"/>
          </p:cNvSpPr>
          <p:nvPr/>
        </p:nvSpPr>
        <p:spPr bwMode="auto">
          <a:xfrm>
            <a:off x="1572025" y="3801990"/>
            <a:ext cx="10038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 dirty="0"/>
              <a:t>Rectum</a:t>
            </a:r>
          </a:p>
        </p:txBody>
      </p:sp>
      <p:sp>
        <p:nvSpPr>
          <p:cNvPr id="439307" name="Text Box 11"/>
          <p:cNvSpPr txBox="1">
            <a:spLocks noChangeArrowheads="1"/>
          </p:cNvSpPr>
          <p:nvPr/>
        </p:nvSpPr>
        <p:spPr bwMode="auto">
          <a:xfrm>
            <a:off x="1459675" y="3519012"/>
            <a:ext cx="19639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 dirty="0"/>
              <a:t>Ejaculatory duct</a:t>
            </a:r>
          </a:p>
        </p:txBody>
      </p:sp>
      <p:sp>
        <p:nvSpPr>
          <p:cNvPr id="439308" name="Text Box 12"/>
          <p:cNvSpPr txBox="1">
            <a:spLocks noChangeArrowheads="1"/>
          </p:cNvSpPr>
          <p:nvPr/>
        </p:nvSpPr>
        <p:spPr bwMode="auto">
          <a:xfrm>
            <a:off x="1383989" y="2812979"/>
            <a:ext cx="18421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 dirty="0"/>
              <a:t>Seminal vesicle</a:t>
            </a:r>
          </a:p>
        </p:txBody>
      </p:sp>
      <p:sp>
        <p:nvSpPr>
          <p:cNvPr id="439309" name="Rectangle 13"/>
          <p:cNvSpPr>
            <a:spLocks noChangeArrowheads="1"/>
          </p:cNvSpPr>
          <p:nvPr/>
        </p:nvSpPr>
        <p:spPr bwMode="auto">
          <a:xfrm>
            <a:off x="5199063" y="5047734"/>
            <a:ext cx="13484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Epididymis</a:t>
            </a:r>
          </a:p>
        </p:txBody>
      </p:sp>
      <p:sp>
        <p:nvSpPr>
          <p:cNvPr id="439310" name="Text Box 14"/>
          <p:cNvSpPr txBox="1">
            <a:spLocks noChangeArrowheads="1"/>
          </p:cNvSpPr>
          <p:nvPr/>
        </p:nvSpPr>
        <p:spPr bwMode="auto">
          <a:xfrm>
            <a:off x="5213351" y="5511284"/>
            <a:ext cx="10775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Scrotum</a:t>
            </a:r>
          </a:p>
        </p:txBody>
      </p:sp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5203825" y="5279509"/>
            <a:ext cx="7922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Testis</a:t>
            </a:r>
          </a:p>
        </p:txBody>
      </p:sp>
      <p:sp>
        <p:nvSpPr>
          <p:cNvPr id="439312" name="Text Box 16"/>
          <p:cNvSpPr txBox="1">
            <a:spLocks noChangeArrowheads="1"/>
          </p:cNvSpPr>
          <p:nvPr/>
        </p:nvSpPr>
        <p:spPr bwMode="auto">
          <a:xfrm>
            <a:off x="8443914" y="4736584"/>
            <a:ext cx="20938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Shaft of the penis</a:t>
            </a:r>
          </a:p>
        </p:txBody>
      </p:sp>
      <p:sp>
        <p:nvSpPr>
          <p:cNvPr id="439313" name="Text Box 17"/>
          <p:cNvSpPr txBox="1">
            <a:spLocks noChangeArrowheads="1"/>
          </p:cNvSpPr>
          <p:nvPr/>
        </p:nvSpPr>
        <p:spPr bwMode="auto">
          <a:xfrm>
            <a:off x="8443913" y="4438134"/>
            <a:ext cx="1823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Spongy urethra</a:t>
            </a:r>
          </a:p>
        </p:txBody>
      </p:sp>
      <p:sp>
        <p:nvSpPr>
          <p:cNvPr id="439314" name="Text Box 18"/>
          <p:cNvSpPr txBox="1">
            <a:spLocks noChangeArrowheads="1"/>
          </p:cNvSpPr>
          <p:nvPr/>
        </p:nvSpPr>
        <p:spPr bwMode="auto">
          <a:xfrm>
            <a:off x="8442326" y="5523873"/>
            <a:ext cx="2112245" cy="563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altLang="en-US" b="1"/>
              <a:t>External urethral </a:t>
            </a:r>
          </a:p>
          <a:p>
            <a:pPr algn="l">
              <a:lnSpc>
                <a:spcPct val="85000"/>
              </a:lnSpc>
            </a:pPr>
            <a:r>
              <a:rPr lang="en-US" altLang="en-US" b="1"/>
              <a:t>orifice</a:t>
            </a:r>
          </a:p>
        </p:txBody>
      </p:sp>
      <p:sp>
        <p:nvSpPr>
          <p:cNvPr id="439315" name="Text Box 19"/>
          <p:cNvSpPr txBox="1">
            <a:spLocks noChangeArrowheads="1"/>
          </p:cNvSpPr>
          <p:nvPr/>
        </p:nvSpPr>
        <p:spPr bwMode="auto">
          <a:xfrm>
            <a:off x="8443913" y="5284272"/>
            <a:ext cx="1075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Prepuce</a:t>
            </a:r>
          </a:p>
        </p:txBody>
      </p:sp>
      <p:sp>
        <p:nvSpPr>
          <p:cNvPr id="439316" name="Text Box 20"/>
          <p:cNvSpPr txBox="1">
            <a:spLocks noChangeArrowheads="1"/>
          </p:cNvSpPr>
          <p:nvPr/>
        </p:nvSpPr>
        <p:spPr bwMode="auto">
          <a:xfrm>
            <a:off x="8443913" y="5006459"/>
            <a:ext cx="1407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Glans penis</a:t>
            </a:r>
          </a:p>
        </p:txBody>
      </p:sp>
      <p:sp>
        <p:nvSpPr>
          <p:cNvPr id="439317" name="Text Box 21"/>
          <p:cNvSpPr txBox="1">
            <a:spLocks noChangeArrowheads="1"/>
          </p:cNvSpPr>
          <p:nvPr/>
        </p:nvSpPr>
        <p:spPr bwMode="auto">
          <a:xfrm>
            <a:off x="8443913" y="3647559"/>
            <a:ext cx="2503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 dirty="0"/>
              <a:t>Urogenital diaphragm</a:t>
            </a:r>
            <a:endParaRPr lang="en-US" altLang="en-US" dirty="0"/>
          </a:p>
        </p:txBody>
      </p:sp>
      <p:sp>
        <p:nvSpPr>
          <p:cNvPr id="439318" name="Text Box 22"/>
          <p:cNvSpPr txBox="1">
            <a:spLocks noChangeArrowheads="1"/>
          </p:cNvSpPr>
          <p:nvPr/>
        </p:nvSpPr>
        <p:spPr bwMode="auto">
          <a:xfrm>
            <a:off x="8443914" y="3371334"/>
            <a:ext cx="24207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Membranous urethra</a:t>
            </a:r>
            <a:endParaRPr lang="en-US" altLang="en-US"/>
          </a:p>
        </p:txBody>
      </p:sp>
      <p:sp>
        <p:nvSpPr>
          <p:cNvPr id="439319" name="Text Box 23"/>
          <p:cNvSpPr txBox="1">
            <a:spLocks noChangeArrowheads="1"/>
          </p:cNvSpPr>
          <p:nvPr/>
        </p:nvSpPr>
        <p:spPr bwMode="auto">
          <a:xfrm>
            <a:off x="8443914" y="2329934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Ureter</a:t>
            </a:r>
          </a:p>
        </p:txBody>
      </p:sp>
      <p:sp>
        <p:nvSpPr>
          <p:cNvPr id="439320" name="Text Box 24"/>
          <p:cNvSpPr txBox="1">
            <a:spLocks noChangeArrowheads="1"/>
          </p:cNvSpPr>
          <p:nvPr/>
        </p:nvSpPr>
        <p:spPr bwMode="auto">
          <a:xfrm>
            <a:off x="8443914" y="2574409"/>
            <a:ext cx="18886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Urinary bladder</a:t>
            </a:r>
            <a:endParaRPr lang="en-US" altLang="en-US"/>
          </a:p>
        </p:txBody>
      </p:sp>
      <p:sp>
        <p:nvSpPr>
          <p:cNvPr id="439321" name="Text Box 25"/>
          <p:cNvSpPr txBox="1">
            <a:spLocks noChangeArrowheads="1"/>
          </p:cNvSpPr>
          <p:nvPr/>
        </p:nvSpPr>
        <p:spPr bwMode="auto">
          <a:xfrm>
            <a:off x="8443913" y="2825234"/>
            <a:ext cx="20240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Prostatic urethra</a:t>
            </a:r>
            <a:endParaRPr lang="en-US" altLang="en-US"/>
          </a:p>
        </p:txBody>
      </p:sp>
      <p:sp>
        <p:nvSpPr>
          <p:cNvPr id="439322" name="Text Box 26"/>
          <p:cNvSpPr txBox="1">
            <a:spLocks noChangeArrowheads="1"/>
          </p:cNvSpPr>
          <p:nvPr/>
        </p:nvSpPr>
        <p:spPr bwMode="auto">
          <a:xfrm>
            <a:off x="8443913" y="3082409"/>
            <a:ext cx="7601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/>
              <a:t>Pubis</a:t>
            </a:r>
          </a:p>
        </p:txBody>
      </p:sp>
      <p:sp>
        <p:nvSpPr>
          <p:cNvPr id="439323" name="Text Box 27"/>
          <p:cNvSpPr txBox="1">
            <a:spLocks noChangeArrowheads="1"/>
          </p:cNvSpPr>
          <p:nvPr/>
        </p:nvSpPr>
        <p:spPr bwMode="auto">
          <a:xfrm>
            <a:off x="8442326" y="3970108"/>
            <a:ext cx="1794081" cy="54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82000"/>
              </a:lnSpc>
            </a:pPr>
            <a:r>
              <a:rPr lang="en-US" altLang="en-US" b="1"/>
              <a:t>Erectile tissue </a:t>
            </a:r>
          </a:p>
          <a:p>
            <a:pPr algn="l" eaLnBrk="0" hangingPunct="0">
              <a:lnSpc>
                <a:spcPct val="82000"/>
              </a:lnSpc>
            </a:pPr>
            <a:r>
              <a:rPr lang="en-US" altLang="en-US" b="1"/>
              <a:t>of the penis</a:t>
            </a:r>
            <a:endParaRPr lang="en-US" altLang="en-US"/>
          </a:p>
        </p:txBody>
      </p:sp>
      <p:sp>
        <p:nvSpPr>
          <p:cNvPr id="439324" name="Freeform 28"/>
          <p:cNvSpPr>
            <a:spLocks/>
          </p:cNvSpPr>
          <p:nvPr/>
        </p:nvSpPr>
        <p:spPr bwMode="auto">
          <a:xfrm>
            <a:off x="3236914" y="3006726"/>
            <a:ext cx="2020887" cy="3175"/>
          </a:xfrm>
          <a:custGeom>
            <a:avLst/>
            <a:gdLst>
              <a:gd name="T0" fmla="*/ 8 w 1284"/>
              <a:gd name="T1" fmla="*/ 0 h 2"/>
              <a:gd name="T2" fmla="*/ 0 w 1284"/>
              <a:gd name="T3" fmla="*/ 2 h 2"/>
              <a:gd name="T4" fmla="*/ 1284 w 1284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84" h="2">
                <a:moveTo>
                  <a:pt x="8" y="0"/>
                </a:moveTo>
                <a:lnTo>
                  <a:pt x="0" y="2"/>
                </a:lnTo>
                <a:lnTo>
                  <a:pt x="1284" y="1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25" name="Freeform 29"/>
          <p:cNvSpPr>
            <a:spLocks/>
          </p:cNvSpPr>
          <p:nvPr/>
        </p:nvSpPr>
        <p:spPr bwMode="auto">
          <a:xfrm>
            <a:off x="2854326" y="3251200"/>
            <a:ext cx="2193925" cy="1588"/>
          </a:xfrm>
          <a:custGeom>
            <a:avLst/>
            <a:gdLst>
              <a:gd name="T0" fmla="*/ 14 w 1406"/>
              <a:gd name="T1" fmla="*/ 0 h 1"/>
              <a:gd name="T2" fmla="*/ 0 w 1406"/>
              <a:gd name="T3" fmla="*/ 0 h 1"/>
              <a:gd name="T4" fmla="*/ 1406 w 1406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06" h="1">
                <a:moveTo>
                  <a:pt x="14" y="0"/>
                </a:moveTo>
                <a:lnTo>
                  <a:pt x="0" y="0"/>
                </a:lnTo>
                <a:lnTo>
                  <a:pt x="1406" y="1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26" name="Freeform 30"/>
          <p:cNvSpPr>
            <a:spLocks/>
          </p:cNvSpPr>
          <p:nvPr/>
        </p:nvSpPr>
        <p:spPr bwMode="auto">
          <a:xfrm>
            <a:off x="3233739" y="3006726"/>
            <a:ext cx="2020887" cy="3175"/>
          </a:xfrm>
          <a:custGeom>
            <a:avLst/>
            <a:gdLst>
              <a:gd name="T0" fmla="*/ 8 w 1284"/>
              <a:gd name="T1" fmla="*/ 0 h 2"/>
              <a:gd name="T2" fmla="*/ 0 w 1284"/>
              <a:gd name="T3" fmla="*/ 2 h 2"/>
              <a:gd name="T4" fmla="*/ 1284 w 1284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84" h="2">
                <a:moveTo>
                  <a:pt x="8" y="0"/>
                </a:moveTo>
                <a:lnTo>
                  <a:pt x="0" y="2"/>
                </a:lnTo>
                <a:lnTo>
                  <a:pt x="1284" y="1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27" name="Freeform 31"/>
          <p:cNvSpPr>
            <a:spLocks/>
          </p:cNvSpPr>
          <p:nvPr/>
        </p:nvSpPr>
        <p:spPr bwMode="auto">
          <a:xfrm>
            <a:off x="2851150" y="3249614"/>
            <a:ext cx="2184400" cy="1587"/>
          </a:xfrm>
          <a:custGeom>
            <a:avLst/>
            <a:gdLst>
              <a:gd name="T0" fmla="*/ 14 w 1406"/>
              <a:gd name="T1" fmla="*/ 0 h 1"/>
              <a:gd name="T2" fmla="*/ 0 w 1406"/>
              <a:gd name="T3" fmla="*/ 0 h 1"/>
              <a:gd name="T4" fmla="*/ 1406 w 1406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06" h="1">
                <a:moveTo>
                  <a:pt x="14" y="0"/>
                </a:moveTo>
                <a:lnTo>
                  <a:pt x="0" y="0"/>
                </a:lnTo>
                <a:lnTo>
                  <a:pt x="1406" y="1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28" name="Line 32"/>
          <p:cNvSpPr>
            <a:spLocks noChangeShapeType="1"/>
          </p:cNvSpPr>
          <p:nvPr/>
        </p:nvSpPr>
        <p:spPr bwMode="auto">
          <a:xfrm>
            <a:off x="3295651" y="3727450"/>
            <a:ext cx="2193925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29" name="Line 33"/>
          <p:cNvSpPr>
            <a:spLocks noChangeShapeType="1"/>
          </p:cNvSpPr>
          <p:nvPr/>
        </p:nvSpPr>
        <p:spPr bwMode="auto">
          <a:xfrm>
            <a:off x="3295650" y="3727450"/>
            <a:ext cx="21844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0" name="Line 34"/>
          <p:cNvSpPr>
            <a:spLocks noChangeShapeType="1"/>
          </p:cNvSpPr>
          <p:nvPr/>
        </p:nvSpPr>
        <p:spPr bwMode="auto">
          <a:xfrm>
            <a:off x="2571750" y="4006850"/>
            <a:ext cx="233045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1" name="Freeform 35"/>
          <p:cNvSpPr>
            <a:spLocks/>
          </p:cNvSpPr>
          <p:nvPr/>
        </p:nvSpPr>
        <p:spPr bwMode="auto">
          <a:xfrm>
            <a:off x="2633663" y="3892550"/>
            <a:ext cx="2870200" cy="355600"/>
          </a:xfrm>
          <a:custGeom>
            <a:avLst/>
            <a:gdLst>
              <a:gd name="T0" fmla="*/ 0 w 1808"/>
              <a:gd name="T1" fmla="*/ 220 h 224"/>
              <a:gd name="T2" fmla="*/ 1381 w 1808"/>
              <a:gd name="T3" fmla="*/ 223 h 224"/>
              <a:gd name="T4" fmla="*/ 1557 w 1808"/>
              <a:gd name="T5" fmla="*/ 224 h 224"/>
              <a:gd name="T6" fmla="*/ 1808 w 1808"/>
              <a:gd name="T7" fmla="*/ 0 h 224"/>
              <a:gd name="T8" fmla="*/ 1560 w 1808"/>
              <a:gd name="T9" fmla="*/ 221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8" h="224">
                <a:moveTo>
                  <a:pt x="0" y="220"/>
                </a:moveTo>
                <a:lnTo>
                  <a:pt x="1381" y="223"/>
                </a:lnTo>
                <a:lnTo>
                  <a:pt x="1557" y="224"/>
                </a:lnTo>
                <a:lnTo>
                  <a:pt x="1808" y="0"/>
                </a:lnTo>
                <a:lnTo>
                  <a:pt x="1560" y="221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2" name="Freeform 36"/>
          <p:cNvSpPr>
            <a:spLocks/>
          </p:cNvSpPr>
          <p:nvPr/>
        </p:nvSpPr>
        <p:spPr bwMode="auto">
          <a:xfrm>
            <a:off x="3757614" y="4506914"/>
            <a:ext cx="3011487" cy="517525"/>
          </a:xfrm>
          <a:custGeom>
            <a:avLst/>
            <a:gdLst>
              <a:gd name="T0" fmla="*/ 0 w 1897"/>
              <a:gd name="T1" fmla="*/ 325 h 326"/>
              <a:gd name="T2" fmla="*/ 729 w 1897"/>
              <a:gd name="T3" fmla="*/ 325 h 326"/>
              <a:gd name="T4" fmla="*/ 1897 w 1897"/>
              <a:gd name="T5" fmla="*/ 0 h 326"/>
              <a:gd name="T6" fmla="*/ 720 w 1897"/>
              <a:gd name="T7" fmla="*/ 326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97" h="326">
                <a:moveTo>
                  <a:pt x="0" y="325"/>
                </a:moveTo>
                <a:lnTo>
                  <a:pt x="729" y="325"/>
                </a:lnTo>
                <a:lnTo>
                  <a:pt x="1897" y="0"/>
                </a:lnTo>
                <a:lnTo>
                  <a:pt x="720" y="326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3" name="Line 37"/>
          <p:cNvSpPr>
            <a:spLocks noChangeShapeType="1"/>
          </p:cNvSpPr>
          <p:nvPr/>
        </p:nvSpPr>
        <p:spPr bwMode="auto">
          <a:xfrm>
            <a:off x="6286501" y="5241925"/>
            <a:ext cx="430213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4" name="Line 38"/>
          <p:cNvSpPr>
            <a:spLocks noChangeShapeType="1"/>
          </p:cNvSpPr>
          <p:nvPr/>
        </p:nvSpPr>
        <p:spPr bwMode="auto">
          <a:xfrm>
            <a:off x="5861051" y="5483225"/>
            <a:ext cx="1152525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5" name="Line 39"/>
          <p:cNvSpPr>
            <a:spLocks noChangeShapeType="1"/>
          </p:cNvSpPr>
          <p:nvPr/>
        </p:nvSpPr>
        <p:spPr bwMode="auto">
          <a:xfrm>
            <a:off x="6076950" y="5689600"/>
            <a:ext cx="5334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6" name="Line 40"/>
          <p:cNvSpPr>
            <a:spLocks noChangeShapeType="1"/>
          </p:cNvSpPr>
          <p:nvPr/>
        </p:nvSpPr>
        <p:spPr bwMode="auto">
          <a:xfrm>
            <a:off x="7877176" y="5724525"/>
            <a:ext cx="593725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7" name="Line 41"/>
          <p:cNvSpPr>
            <a:spLocks noChangeShapeType="1"/>
          </p:cNvSpPr>
          <p:nvPr/>
        </p:nvSpPr>
        <p:spPr bwMode="auto">
          <a:xfrm>
            <a:off x="8210551" y="5486400"/>
            <a:ext cx="265113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8" name="Line 42"/>
          <p:cNvSpPr>
            <a:spLocks noChangeShapeType="1"/>
          </p:cNvSpPr>
          <p:nvPr/>
        </p:nvSpPr>
        <p:spPr bwMode="auto">
          <a:xfrm>
            <a:off x="8280400" y="4911725"/>
            <a:ext cx="192088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39" name="Line 43"/>
          <p:cNvSpPr>
            <a:spLocks noChangeShapeType="1"/>
          </p:cNvSpPr>
          <p:nvPr/>
        </p:nvSpPr>
        <p:spPr bwMode="auto">
          <a:xfrm>
            <a:off x="5438775" y="2527300"/>
            <a:ext cx="30353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0" name="Freeform 44"/>
          <p:cNvSpPr>
            <a:spLocks/>
          </p:cNvSpPr>
          <p:nvPr/>
        </p:nvSpPr>
        <p:spPr bwMode="auto">
          <a:xfrm>
            <a:off x="6299201" y="2774950"/>
            <a:ext cx="2176463" cy="261938"/>
          </a:xfrm>
          <a:custGeom>
            <a:avLst/>
            <a:gdLst>
              <a:gd name="T0" fmla="*/ 421 w 1371"/>
              <a:gd name="T1" fmla="*/ 0 h 165"/>
              <a:gd name="T2" fmla="*/ 0 w 1371"/>
              <a:gd name="T3" fmla="*/ 165 h 165"/>
              <a:gd name="T4" fmla="*/ 419 w 1371"/>
              <a:gd name="T5" fmla="*/ 0 h 165"/>
              <a:gd name="T6" fmla="*/ 1371 w 1371"/>
              <a:gd name="T7" fmla="*/ 1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1" h="165">
                <a:moveTo>
                  <a:pt x="421" y="0"/>
                </a:moveTo>
                <a:lnTo>
                  <a:pt x="0" y="165"/>
                </a:lnTo>
                <a:lnTo>
                  <a:pt x="419" y="0"/>
                </a:lnTo>
                <a:lnTo>
                  <a:pt x="1371" y="1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1" name="Freeform 45"/>
          <p:cNvSpPr>
            <a:spLocks/>
          </p:cNvSpPr>
          <p:nvPr/>
        </p:nvSpPr>
        <p:spPr bwMode="auto">
          <a:xfrm>
            <a:off x="5684838" y="3021014"/>
            <a:ext cx="2787650" cy="922337"/>
          </a:xfrm>
          <a:custGeom>
            <a:avLst/>
            <a:gdLst>
              <a:gd name="T0" fmla="*/ 796 w 1756"/>
              <a:gd name="T1" fmla="*/ 1 h 581"/>
              <a:gd name="T2" fmla="*/ 0 w 1756"/>
              <a:gd name="T3" fmla="*/ 581 h 581"/>
              <a:gd name="T4" fmla="*/ 800 w 1756"/>
              <a:gd name="T5" fmla="*/ 0 h 581"/>
              <a:gd name="T6" fmla="*/ 1756 w 1756"/>
              <a:gd name="T7" fmla="*/ 2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56" h="581">
                <a:moveTo>
                  <a:pt x="796" y="1"/>
                </a:moveTo>
                <a:lnTo>
                  <a:pt x="0" y="581"/>
                </a:lnTo>
                <a:lnTo>
                  <a:pt x="800" y="0"/>
                </a:lnTo>
                <a:lnTo>
                  <a:pt x="1756" y="2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2" name="Line 46"/>
          <p:cNvSpPr>
            <a:spLocks noChangeShapeType="1"/>
          </p:cNvSpPr>
          <p:nvPr/>
        </p:nvSpPr>
        <p:spPr bwMode="auto">
          <a:xfrm>
            <a:off x="6834189" y="3279775"/>
            <a:ext cx="1627187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3" name="Freeform 47"/>
          <p:cNvSpPr>
            <a:spLocks/>
          </p:cNvSpPr>
          <p:nvPr/>
        </p:nvSpPr>
        <p:spPr bwMode="auto">
          <a:xfrm>
            <a:off x="5761039" y="3557589"/>
            <a:ext cx="2701925" cy="555625"/>
          </a:xfrm>
          <a:custGeom>
            <a:avLst/>
            <a:gdLst>
              <a:gd name="T0" fmla="*/ 568 w 1702"/>
              <a:gd name="T1" fmla="*/ 0 h 350"/>
              <a:gd name="T2" fmla="*/ 0 w 1702"/>
              <a:gd name="T3" fmla="*/ 350 h 350"/>
              <a:gd name="T4" fmla="*/ 568 w 1702"/>
              <a:gd name="T5" fmla="*/ 0 h 350"/>
              <a:gd name="T6" fmla="*/ 1702 w 1702"/>
              <a:gd name="T7" fmla="*/ 3 h 350"/>
              <a:gd name="T8" fmla="*/ 1702 w 1702"/>
              <a:gd name="T9" fmla="*/ 3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2" h="350">
                <a:moveTo>
                  <a:pt x="568" y="0"/>
                </a:moveTo>
                <a:lnTo>
                  <a:pt x="0" y="350"/>
                </a:lnTo>
                <a:lnTo>
                  <a:pt x="568" y="0"/>
                </a:lnTo>
                <a:lnTo>
                  <a:pt x="1702" y="3"/>
                </a:lnTo>
                <a:lnTo>
                  <a:pt x="1702" y="3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4" name="Line 48"/>
          <p:cNvSpPr>
            <a:spLocks noChangeShapeType="1"/>
          </p:cNvSpPr>
          <p:nvPr/>
        </p:nvSpPr>
        <p:spPr bwMode="auto">
          <a:xfrm flipH="1">
            <a:off x="7715250" y="4141788"/>
            <a:ext cx="7620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5" name="Line 49"/>
          <p:cNvSpPr>
            <a:spLocks noChangeShapeType="1"/>
          </p:cNvSpPr>
          <p:nvPr/>
        </p:nvSpPr>
        <p:spPr bwMode="auto">
          <a:xfrm>
            <a:off x="5443539" y="2527300"/>
            <a:ext cx="30257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6" name="Freeform 50"/>
          <p:cNvSpPr>
            <a:spLocks/>
          </p:cNvSpPr>
          <p:nvPr/>
        </p:nvSpPr>
        <p:spPr bwMode="auto">
          <a:xfrm>
            <a:off x="7543801" y="4146551"/>
            <a:ext cx="804863" cy="284163"/>
          </a:xfrm>
          <a:custGeom>
            <a:avLst/>
            <a:gdLst>
              <a:gd name="T0" fmla="*/ 507 w 507"/>
              <a:gd name="T1" fmla="*/ 0 h 179"/>
              <a:gd name="T2" fmla="*/ 304 w 507"/>
              <a:gd name="T3" fmla="*/ 72 h 179"/>
              <a:gd name="T4" fmla="*/ 232 w 507"/>
              <a:gd name="T5" fmla="*/ 97 h 179"/>
              <a:gd name="T6" fmla="*/ 0 w 507"/>
              <a:gd name="T7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7" h="179">
                <a:moveTo>
                  <a:pt x="507" y="0"/>
                </a:moveTo>
                <a:lnTo>
                  <a:pt x="304" y="72"/>
                </a:lnTo>
                <a:lnTo>
                  <a:pt x="232" y="97"/>
                </a:lnTo>
                <a:lnTo>
                  <a:pt x="0" y="179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7" name="Line 51"/>
          <p:cNvSpPr>
            <a:spLocks noChangeShapeType="1"/>
          </p:cNvSpPr>
          <p:nvPr/>
        </p:nvSpPr>
        <p:spPr bwMode="auto">
          <a:xfrm>
            <a:off x="7696200" y="4618038"/>
            <a:ext cx="762000" cy="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8" name="Freeform 52"/>
          <p:cNvSpPr>
            <a:spLocks/>
          </p:cNvSpPr>
          <p:nvPr/>
        </p:nvSpPr>
        <p:spPr bwMode="auto">
          <a:xfrm>
            <a:off x="6305550" y="2774950"/>
            <a:ext cx="2166938" cy="261938"/>
          </a:xfrm>
          <a:custGeom>
            <a:avLst/>
            <a:gdLst>
              <a:gd name="T0" fmla="*/ 421 w 1371"/>
              <a:gd name="T1" fmla="*/ 0 h 165"/>
              <a:gd name="T2" fmla="*/ 0 w 1371"/>
              <a:gd name="T3" fmla="*/ 165 h 165"/>
              <a:gd name="T4" fmla="*/ 419 w 1371"/>
              <a:gd name="T5" fmla="*/ 0 h 165"/>
              <a:gd name="T6" fmla="*/ 632 w 1371"/>
              <a:gd name="T7" fmla="*/ 0 h 165"/>
              <a:gd name="T8" fmla="*/ 1371 w 1371"/>
              <a:gd name="T9" fmla="*/ 1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1" h="165">
                <a:moveTo>
                  <a:pt x="421" y="0"/>
                </a:moveTo>
                <a:lnTo>
                  <a:pt x="0" y="165"/>
                </a:lnTo>
                <a:lnTo>
                  <a:pt x="419" y="0"/>
                </a:lnTo>
                <a:lnTo>
                  <a:pt x="632" y="0"/>
                </a:lnTo>
                <a:lnTo>
                  <a:pt x="1371" y="1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49" name="Freeform 53"/>
          <p:cNvSpPr>
            <a:spLocks/>
          </p:cNvSpPr>
          <p:nvPr/>
        </p:nvSpPr>
        <p:spPr bwMode="auto">
          <a:xfrm>
            <a:off x="5689600" y="3022600"/>
            <a:ext cx="2770188" cy="922338"/>
          </a:xfrm>
          <a:custGeom>
            <a:avLst/>
            <a:gdLst>
              <a:gd name="T0" fmla="*/ 796 w 1756"/>
              <a:gd name="T1" fmla="*/ 1 h 581"/>
              <a:gd name="T2" fmla="*/ 0 w 1756"/>
              <a:gd name="T3" fmla="*/ 581 h 581"/>
              <a:gd name="T4" fmla="*/ 800 w 1756"/>
              <a:gd name="T5" fmla="*/ 0 h 581"/>
              <a:gd name="T6" fmla="*/ 1067 w 1756"/>
              <a:gd name="T7" fmla="*/ 0 h 581"/>
              <a:gd name="T8" fmla="*/ 1756 w 1756"/>
              <a:gd name="T9" fmla="*/ 2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6" h="581">
                <a:moveTo>
                  <a:pt x="796" y="1"/>
                </a:moveTo>
                <a:lnTo>
                  <a:pt x="0" y="581"/>
                </a:lnTo>
                <a:lnTo>
                  <a:pt x="800" y="0"/>
                </a:lnTo>
                <a:lnTo>
                  <a:pt x="1067" y="0"/>
                </a:lnTo>
                <a:lnTo>
                  <a:pt x="1756" y="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0" name="Line 54"/>
          <p:cNvSpPr>
            <a:spLocks noChangeShapeType="1"/>
          </p:cNvSpPr>
          <p:nvPr/>
        </p:nvSpPr>
        <p:spPr bwMode="auto">
          <a:xfrm>
            <a:off x="2568575" y="4006850"/>
            <a:ext cx="233045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1" name="Freeform 55"/>
          <p:cNvSpPr>
            <a:spLocks/>
          </p:cNvSpPr>
          <p:nvPr/>
        </p:nvSpPr>
        <p:spPr bwMode="auto">
          <a:xfrm>
            <a:off x="2636839" y="3900488"/>
            <a:ext cx="2854325" cy="347662"/>
          </a:xfrm>
          <a:custGeom>
            <a:avLst/>
            <a:gdLst>
              <a:gd name="T0" fmla="*/ 0 w 1798"/>
              <a:gd name="T1" fmla="*/ 218 h 219"/>
              <a:gd name="T2" fmla="*/ 1558 w 1798"/>
              <a:gd name="T3" fmla="*/ 216 h 219"/>
              <a:gd name="T4" fmla="*/ 1798 w 1798"/>
              <a:gd name="T5" fmla="*/ 0 h 219"/>
              <a:gd name="T6" fmla="*/ 1555 w 1798"/>
              <a:gd name="T7" fmla="*/ 219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8" h="219">
                <a:moveTo>
                  <a:pt x="0" y="218"/>
                </a:moveTo>
                <a:lnTo>
                  <a:pt x="1558" y="216"/>
                </a:lnTo>
                <a:lnTo>
                  <a:pt x="1798" y="0"/>
                </a:lnTo>
                <a:lnTo>
                  <a:pt x="1555" y="219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2" name="Freeform 56"/>
          <p:cNvSpPr>
            <a:spLocks/>
          </p:cNvSpPr>
          <p:nvPr/>
        </p:nvSpPr>
        <p:spPr bwMode="auto">
          <a:xfrm>
            <a:off x="3590925" y="4197350"/>
            <a:ext cx="1900238" cy="293688"/>
          </a:xfrm>
          <a:custGeom>
            <a:avLst/>
            <a:gdLst>
              <a:gd name="T0" fmla="*/ 0 w 1197"/>
              <a:gd name="T1" fmla="*/ 184 h 185"/>
              <a:gd name="T2" fmla="*/ 453 w 1197"/>
              <a:gd name="T3" fmla="*/ 182 h 185"/>
              <a:gd name="T4" fmla="*/ 1013 w 1197"/>
              <a:gd name="T5" fmla="*/ 181 h 185"/>
              <a:gd name="T6" fmla="*/ 1197 w 1197"/>
              <a:gd name="T7" fmla="*/ 0 h 185"/>
              <a:gd name="T8" fmla="*/ 1008 w 1197"/>
              <a:gd name="T9" fmla="*/ 18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7" h="185">
                <a:moveTo>
                  <a:pt x="0" y="184"/>
                </a:moveTo>
                <a:lnTo>
                  <a:pt x="453" y="182"/>
                </a:lnTo>
                <a:lnTo>
                  <a:pt x="1013" y="181"/>
                </a:lnTo>
                <a:lnTo>
                  <a:pt x="1197" y="0"/>
                </a:lnTo>
                <a:lnTo>
                  <a:pt x="1008" y="185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3" name="Freeform 57"/>
          <p:cNvSpPr>
            <a:spLocks/>
          </p:cNvSpPr>
          <p:nvPr/>
        </p:nvSpPr>
        <p:spPr bwMode="auto">
          <a:xfrm>
            <a:off x="3762375" y="4508501"/>
            <a:ext cx="2998788" cy="517525"/>
          </a:xfrm>
          <a:custGeom>
            <a:avLst/>
            <a:gdLst>
              <a:gd name="T0" fmla="*/ 0 w 1897"/>
              <a:gd name="T1" fmla="*/ 325 h 326"/>
              <a:gd name="T2" fmla="*/ 729 w 1897"/>
              <a:gd name="T3" fmla="*/ 325 h 326"/>
              <a:gd name="T4" fmla="*/ 1897 w 1897"/>
              <a:gd name="T5" fmla="*/ 0 h 326"/>
              <a:gd name="T6" fmla="*/ 1535 w 1897"/>
              <a:gd name="T7" fmla="*/ 99 h 326"/>
              <a:gd name="T8" fmla="*/ 920 w 1897"/>
              <a:gd name="T9" fmla="*/ 270 h 326"/>
              <a:gd name="T10" fmla="*/ 720 w 1897"/>
              <a:gd name="T11" fmla="*/ 326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97" h="326">
                <a:moveTo>
                  <a:pt x="0" y="325"/>
                </a:moveTo>
                <a:lnTo>
                  <a:pt x="729" y="325"/>
                </a:lnTo>
                <a:lnTo>
                  <a:pt x="1897" y="0"/>
                </a:lnTo>
                <a:lnTo>
                  <a:pt x="1535" y="99"/>
                </a:lnTo>
                <a:lnTo>
                  <a:pt x="920" y="270"/>
                </a:lnTo>
                <a:lnTo>
                  <a:pt x="720" y="326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4" name="Line 58"/>
          <p:cNvSpPr>
            <a:spLocks noChangeShapeType="1"/>
          </p:cNvSpPr>
          <p:nvPr/>
        </p:nvSpPr>
        <p:spPr bwMode="auto">
          <a:xfrm>
            <a:off x="6289675" y="5241925"/>
            <a:ext cx="420688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5" name="Line 59"/>
          <p:cNvSpPr>
            <a:spLocks noChangeShapeType="1"/>
          </p:cNvSpPr>
          <p:nvPr/>
        </p:nvSpPr>
        <p:spPr bwMode="auto">
          <a:xfrm>
            <a:off x="5864225" y="5483225"/>
            <a:ext cx="11430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6" name="Line 60"/>
          <p:cNvSpPr>
            <a:spLocks noChangeShapeType="1"/>
          </p:cNvSpPr>
          <p:nvPr/>
        </p:nvSpPr>
        <p:spPr bwMode="auto">
          <a:xfrm>
            <a:off x="6083300" y="5689600"/>
            <a:ext cx="5207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7" name="Line 61"/>
          <p:cNvSpPr>
            <a:spLocks noChangeShapeType="1"/>
          </p:cNvSpPr>
          <p:nvPr/>
        </p:nvSpPr>
        <p:spPr bwMode="auto">
          <a:xfrm>
            <a:off x="7880350" y="5724525"/>
            <a:ext cx="585788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8" name="Line 62"/>
          <p:cNvSpPr>
            <a:spLocks noChangeShapeType="1"/>
          </p:cNvSpPr>
          <p:nvPr/>
        </p:nvSpPr>
        <p:spPr bwMode="auto">
          <a:xfrm>
            <a:off x="8216900" y="5486400"/>
            <a:ext cx="255588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59" name="Freeform 63"/>
          <p:cNvSpPr>
            <a:spLocks/>
          </p:cNvSpPr>
          <p:nvPr/>
        </p:nvSpPr>
        <p:spPr bwMode="auto">
          <a:xfrm>
            <a:off x="6826250" y="3279775"/>
            <a:ext cx="1631950" cy="1588"/>
          </a:xfrm>
          <a:custGeom>
            <a:avLst/>
            <a:gdLst>
              <a:gd name="T0" fmla="*/ 0 w 1028"/>
              <a:gd name="T1" fmla="*/ 0 h 1"/>
              <a:gd name="T2" fmla="*/ 1028 w 1028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28" h="1">
                <a:moveTo>
                  <a:pt x="0" y="0"/>
                </a:moveTo>
                <a:lnTo>
                  <a:pt x="1028" y="1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0" name="Freeform 64"/>
          <p:cNvSpPr>
            <a:spLocks/>
          </p:cNvSpPr>
          <p:nvPr/>
        </p:nvSpPr>
        <p:spPr bwMode="auto">
          <a:xfrm>
            <a:off x="8270876" y="4918075"/>
            <a:ext cx="201613" cy="1588"/>
          </a:xfrm>
          <a:custGeom>
            <a:avLst/>
            <a:gdLst>
              <a:gd name="T0" fmla="*/ 0 w 127"/>
              <a:gd name="T1" fmla="*/ 0 h 1"/>
              <a:gd name="T2" fmla="*/ 127 w 127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7" h="1">
                <a:moveTo>
                  <a:pt x="0" y="0"/>
                </a:moveTo>
                <a:lnTo>
                  <a:pt x="127" y="1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1" name="Line 65"/>
          <p:cNvSpPr>
            <a:spLocks noChangeShapeType="1"/>
          </p:cNvSpPr>
          <p:nvPr/>
        </p:nvSpPr>
        <p:spPr bwMode="auto">
          <a:xfrm>
            <a:off x="7710488" y="4618038"/>
            <a:ext cx="7493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2" name="Line 66"/>
          <p:cNvSpPr>
            <a:spLocks noChangeShapeType="1"/>
          </p:cNvSpPr>
          <p:nvPr/>
        </p:nvSpPr>
        <p:spPr bwMode="auto">
          <a:xfrm flipH="1">
            <a:off x="7718425" y="4146550"/>
            <a:ext cx="762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3" name="Freeform 67"/>
          <p:cNvSpPr>
            <a:spLocks/>
          </p:cNvSpPr>
          <p:nvPr/>
        </p:nvSpPr>
        <p:spPr bwMode="auto">
          <a:xfrm>
            <a:off x="7537450" y="4143376"/>
            <a:ext cx="793750" cy="288925"/>
          </a:xfrm>
          <a:custGeom>
            <a:avLst/>
            <a:gdLst>
              <a:gd name="T0" fmla="*/ 500 w 500"/>
              <a:gd name="T1" fmla="*/ 0 h 182"/>
              <a:gd name="T2" fmla="*/ 0 w 500"/>
              <a:gd name="T3" fmla="*/ 182 h 18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00" h="182">
                <a:moveTo>
                  <a:pt x="500" y="0"/>
                </a:moveTo>
                <a:lnTo>
                  <a:pt x="0" y="182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4" name="Freeform 68"/>
          <p:cNvSpPr>
            <a:spLocks/>
          </p:cNvSpPr>
          <p:nvPr/>
        </p:nvSpPr>
        <p:spPr bwMode="auto">
          <a:xfrm>
            <a:off x="6013450" y="3832225"/>
            <a:ext cx="2432050" cy="285750"/>
          </a:xfrm>
          <a:custGeom>
            <a:avLst/>
            <a:gdLst>
              <a:gd name="T0" fmla="*/ 331 w 1540"/>
              <a:gd name="T1" fmla="*/ 0 h 180"/>
              <a:gd name="T2" fmla="*/ 0 w 1540"/>
              <a:gd name="T3" fmla="*/ 180 h 180"/>
              <a:gd name="T4" fmla="*/ 328 w 1540"/>
              <a:gd name="T5" fmla="*/ 1 h 180"/>
              <a:gd name="T6" fmla="*/ 1091 w 1540"/>
              <a:gd name="T7" fmla="*/ 1 h 180"/>
              <a:gd name="T8" fmla="*/ 1540 w 1540"/>
              <a:gd name="T9" fmla="*/ 1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0" h="180">
                <a:moveTo>
                  <a:pt x="331" y="0"/>
                </a:moveTo>
                <a:lnTo>
                  <a:pt x="0" y="180"/>
                </a:lnTo>
                <a:lnTo>
                  <a:pt x="328" y="1"/>
                </a:lnTo>
                <a:lnTo>
                  <a:pt x="1091" y="1"/>
                </a:lnTo>
                <a:lnTo>
                  <a:pt x="1540" y="1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5" name="Freeform 69"/>
          <p:cNvSpPr>
            <a:spLocks/>
          </p:cNvSpPr>
          <p:nvPr/>
        </p:nvSpPr>
        <p:spPr bwMode="auto">
          <a:xfrm>
            <a:off x="6022975" y="3832225"/>
            <a:ext cx="2432050" cy="285750"/>
          </a:xfrm>
          <a:custGeom>
            <a:avLst/>
            <a:gdLst>
              <a:gd name="T0" fmla="*/ 331 w 1540"/>
              <a:gd name="T1" fmla="*/ 0 h 180"/>
              <a:gd name="T2" fmla="*/ 0 w 1540"/>
              <a:gd name="T3" fmla="*/ 180 h 180"/>
              <a:gd name="T4" fmla="*/ 328 w 1540"/>
              <a:gd name="T5" fmla="*/ 1 h 180"/>
              <a:gd name="T6" fmla="*/ 1091 w 1540"/>
              <a:gd name="T7" fmla="*/ 1 h 180"/>
              <a:gd name="T8" fmla="*/ 1540 w 1540"/>
              <a:gd name="T9" fmla="*/ 1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0" h="180">
                <a:moveTo>
                  <a:pt x="331" y="0"/>
                </a:moveTo>
                <a:lnTo>
                  <a:pt x="0" y="180"/>
                </a:lnTo>
                <a:lnTo>
                  <a:pt x="328" y="1"/>
                </a:lnTo>
                <a:lnTo>
                  <a:pt x="1091" y="1"/>
                </a:lnTo>
                <a:lnTo>
                  <a:pt x="1540" y="1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6" name="Freeform 70"/>
          <p:cNvSpPr>
            <a:spLocks/>
          </p:cNvSpPr>
          <p:nvPr/>
        </p:nvSpPr>
        <p:spPr bwMode="auto">
          <a:xfrm>
            <a:off x="5754689" y="3562351"/>
            <a:ext cx="2701925" cy="555625"/>
          </a:xfrm>
          <a:custGeom>
            <a:avLst/>
            <a:gdLst>
              <a:gd name="T0" fmla="*/ 568 w 1702"/>
              <a:gd name="T1" fmla="*/ 0 h 350"/>
              <a:gd name="T2" fmla="*/ 0 w 1702"/>
              <a:gd name="T3" fmla="*/ 350 h 350"/>
              <a:gd name="T4" fmla="*/ 568 w 1702"/>
              <a:gd name="T5" fmla="*/ 0 h 350"/>
              <a:gd name="T6" fmla="*/ 1702 w 1702"/>
              <a:gd name="T7" fmla="*/ 3 h 350"/>
              <a:gd name="T8" fmla="*/ 1702 w 1702"/>
              <a:gd name="T9" fmla="*/ 3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2" h="350">
                <a:moveTo>
                  <a:pt x="568" y="0"/>
                </a:moveTo>
                <a:lnTo>
                  <a:pt x="0" y="350"/>
                </a:lnTo>
                <a:lnTo>
                  <a:pt x="568" y="0"/>
                </a:lnTo>
                <a:lnTo>
                  <a:pt x="1702" y="3"/>
                </a:lnTo>
                <a:lnTo>
                  <a:pt x="1702" y="3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7" name="Arc 71"/>
          <p:cNvSpPr>
            <a:spLocks/>
          </p:cNvSpPr>
          <p:nvPr/>
        </p:nvSpPr>
        <p:spPr bwMode="auto">
          <a:xfrm flipH="1" flipV="1">
            <a:off x="7512051" y="4859338"/>
            <a:ext cx="758825" cy="1714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774 w 43200"/>
              <a:gd name="T1" fmla="*/ 32188 h 32188"/>
              <a:gd name="T2" fmla="*/ 41582 w 43200"/>
              <a:gd name="T3" fmla="*/ 29801 h 32188"/>
              <a:gd name="T4" fmla="*/ 21600 w 43200"/>
              <a:gd name="T5" fmla="*/ 21600 h 32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2188" fill="none" extrusionOk="0">
                <a:moveTo>
                  <a:pt x="2773" y="32188"/>
                </a:moveTo>
                <a:cubicBezTo>
                  <a:pt x="955" y="28955"/>
                  <a:pt x="0" y="2530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412"/>
                  <a:pt x="42650" y="27198"/>
                  <a:pt x="41582" y="29801"/>
                </a:cubicBezTo>
              </a:path>
              <a:path w="43200" h="32188" stroke="0" extrusionOk="0">
                <a:moveTo>
                  <a:pt x="2773" y="32188"/>
                </a:moveTo>
                <a:cubicBezTo>
                  <a:pt x="955" y="28955"/>
                  <a:pt x="0" y="2530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412"/>
                  <a:pt x="42650" y="27198"/>
                  <a:pt x="41582" y="29801"/>
                </a:cubicBezTo>
                <a:lnTo>
                  <a:pt x="21600" y="21600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8" name="Freeform 72"/>
          <p:cNvSpPr>
            <a:spLocks/>
          </p:cNvSpPr>
          <p:nvPr/>
        </p:nvSpPr>
        <p:spPr bwMode="auto">
          <a:xfrm>
            <a:off x="8074026" y="5203825"/>
            <a:ext cx="409575" cy="177800"/>
          </a:xfrm>
          <a:custGeom>
            <a:avLst/>
            <a:gdLst>
              <a:gd name="T0" fmla="*/ 0 w 258"/>
              <a:gd name="T1" fmla="*/ 112 h 112"/>
              <a:gd name="T2" fmla="*/ 164 w 258"/>
              <a:gd name="T3" fmla="*/ 0 h 112"/>
              <a:gd name="T4" fmla="*/ 258 w 258"/>
              <a:gd name="T5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" h="112">
                <a:moveTo>
                  <a:pt x="0" y="112"/>
                </a:moveTo>
                <a:lnTo>
                  <a:pt x="164" y="0"/>
                </a:lnTo>
                <a:lnTo>
                  <a:pt x="258" y="0"/>
                </a:lnTo>
              </a:path>
            </a:pathLst>
          </a:custGeom>
          <a:noFill/>
          <a:ln w="222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9369" name="Freeform 73"/>
          <p:cNvSpPr>
            <a:spLocks/>
          </p:cNvSpPr>
          <p:nvPr/>
        </p:nvSpPr>
        <p:spPr bwMode="auto">
          <a:xfrm>
            <a:off x="8077201" y="5200650"/>
            <a:ext cx="409575" cy="177800"/>
          </a:xfrm>
          <a:custGeom>
            <a:avLst/>
            <a:gdLst>
              <a:gd name="T0" fmla="*/ 0 w 258"/>
              <a:gd name="T1" fmla="*/ 112 h 112"/>
              <a:gd name="T2" fmla="*/ 164 w 258"/>
              <a:gd name="T3" fmla="*/ 0 h 112"/>
              <a:gd name="T4" fmla="*/ 258 w 258"/>
              <a:gd name="T5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" h="112">
                <a:moveTo>
                  <a:pt x="0" y="112"/>
                </a:moveTo>
                <a:lnTo>
                  <a:pt x="164" y="0"/>
                </a:lnTo>
                <a:lnTo>
                  <a:pt x="258" y="0"/>
                </a:ln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Rectangle 1"/>
          <p:cNvSpPr/>
          <p:nvPr/>
        </p:nvSpPr>
        <p:spPr>
          <a:xfrm>
            <a:off x="2009103" y="652464"/>
            <a:ext cx="1224635" cy="221679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62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714</Words>
  <Application>Microsoft Office PowerPoint</Application>
  <PresentationFormat>Widescreen</PresentationFormat>
  <Paragraphs>176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Reproductive System </vt:lpstr>
      <vt:lpstr>PowerPoint Presentation</vt:lpstr>
      <vt:lpstr>PowerPoint Presentation</vt:lpstr>
      <vt:lpstr>Male Reproductive System</vt:lpstr>
      <vt:lpstr>PowerPoint Presentation</vt:lpstr>
      <vt:lpstr>Testes – Primary reproductive organ</vt:lpstr>
      <vt:lpstr>PowerPoint Presentation</vt:lpstr>
      <vt:lpstr>PowerPoint Presentation</vt:lpstr>
      <vt:lpstr>PowerPoint Presentation</vt:lpstr>
      <vt:lpstr>Accessory Glands and Semen</vt:lpstr>
      <vt:lpstr>PowerPoint Presentation</vt:lpstr>
      <vt:lpstr>External Genitalia</vt:lpstr>
      <vt:lpstr>Female Reproductive system </vt:lpstr>
      <vt:lpstr>PowerPoint Presentation</vt:lpstr>
      <vt:lpstr>PowerPoint Presentation</vt:lpstr>
      <vt:lpstr>PowerPoint Presentation</vt:lpstr>
      <vt:lpstr>Duct System</vt:lpstr>
      <vt:lpstr>Uterus</vt:lpstr>
      <vt:lpstr>PowerPoint Presentation</vt:lpstr>
      <vt:lpstr>Vagina and External Genitalia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System</dc:title>
  <dc:creator>Erin</dc:creator>
  <cp:lastModifiedBy>Erin</cp:lastModifiedBy>
  <cp:revision>15</cp:revision>
  <dcterms:created xsi:type="dcterms:W3CDTF">2015-10-13T23:06:21Z</dcterms:created>
  <dcterms:modified xsi:type="dcterms:W3CDTF">2015-10-14T01:31:36Z</dcterms:modified>
</cp:coreProperties>
</file>