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4" r:id="rId9"/>
    <p:sldId id="270" r:id="rId10"/>
    <p:sldId id="265" r:id="rId11"/>
    <p:sldId id="266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E82F-2D3E-44DF-93A3-1D7000E0D536}" type="datetimeFigureOut">
              <a:rPr lang="en-US" smtClean="0"/>
              <a:pPr/>
              <a:t>4/8/2016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52A140-AD59-42A0-906A-2806ECF870A9}" type="slidenum">
              <a:rPr lang="en-CA" smtClean="0">
                <a:solidFill>
                  <a:srgbClr val="A5AB81">
                    <a:shade val="75000"/>
                  </a:srgbClr>
                </a:solidFill>
              </a:rPr>
              <a:pPr/>
              <a:t>‹#›</a:t>
            </a:fld>
            <a:endParaRPr lang="en-CA">
              <a:solidFill>
                <a:srgbClr val="A5AB81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635798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E82F-2D3E-44DF-93A3-1D7000E0D536}" type="datetimeFigureOut">
              <a:rPr lang="en-US" smtClean="0"/>
              <a:pPr/>
              <a:t>4/8/2016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2A140-AD59-42A0-906A-2806ECF870A9}" type="slidenum">
              <a:rPr lang="en-CA" smtClean="0">
                <a:solidFill>
                  <a:srgbClr val="A5AB81">
                    <a:shade val="75000"/>
                  </a:srgbClr>
                </a:solidFill>
              </a:rPr>
              <a:pPr/>
              <a:t>‹#›</a:t>
            </a:fld>
            <a:endParaRPr lang="en-CA">
              <a:solidFill>
                <a:srgbClr val="A5AB81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8691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D552A140-AD59-42A0-906A-2806ECF870A9}" type="slidenum">
              <a:rPr lang="en-CA" smtClean="0">
                <a:solidFill>
                  <a:srgbClr val="A5AB81">
                    <a:shade val="75000"/>
                  </a:srgbClr>
                </a:solidFill>
              </a:rPr>
              <a:pPr/>
              <a:t>‹#›</a:t>
            </a:fld>
            <a:endParaRPr lang="en-CA">
              <a:solidFill>
                <a:srgbClr val="A5AB81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E82F-2D3E-44DF-93A3-1D7000E0D536}" type="datetimeFigureOut">
              <a:rPr lang="en-US" smtClean="0"/>
              <a:pPr/>
              <a:t>4/8/2016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805291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E82F-2D3E-44DF-93A3-1D7000E0D536}" type="datetimeFigureOut">
              <a:rPr lang="en-US" smtClean="0"/>
              <a:pPr/>
              <a:t>4/8/2016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52A140-AD59-42A0-906A-2806ECF870A9}" type="slidenum">
              <a:rPr lang="en-CA" smtClean="0">
                <a:solidFill>
                  <a:srgbClr val="A5AB81">
                    <a:shade val="75000"/>
                  </a:srgbClr>
                </a:solidFill>
              </a:rPr>
              <a:pPr/>
              <a:t>‹#›</a:t>
            </a:fld>
            <a:endParaRPr lang="en-CA">
              <a:solidFill>
                <a:srgbClr val="A5AB81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17791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E82F-2D3E-44DF-93A3-1D7000E0D536}" type="datetimeFigureOut">
              <a:rPr lang="en-US" smtClean="0"/>
              <a:pPr/>
              <a:t>4/8/2016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D552A140-AD59-42A0-906A-2806ECF870A9}" type="slidenum">
              <a:rPr lang="en-CA" smtClean="0">
                <a:solidFill>
                  <a:srgbClr val="A5AB81">
                    <a:shade val="75000"/>
                  </a:srgbClr>
                </a:solidFill>
              </a:rPr>
              <a:pPr/>
              <a:t>‹#›</a:t>
            </a:fld>
            <a:endParaRPr lang="en-CA">
              <a:solidFill>
                <a:srgbClr val="A5AB81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8450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E82F-2D3E-44DF-93A3-1D7000E0D536}" type="datetimeFigureOut">
              <a:rPr lang="en-US" smtClean="0"/>
              <a:pPr/>
              <a:t>4/8/2016</a:t>
            </a:fld>
            <a:endParaRPr lang="en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52A140-AD59-42A0-906A-2806ECF870A9}" type="slidenum">
              <a:rPr lang="en-CA" smtClean="0">
                <a:solidFill>
                  <a:srgbClr val="A5AB81">
                    <a:shade val="75000"/>
                  </a:srgbClr>
                </a:solidFill>
              </a:rPr>
              <a:pPr/>
              <a:t>‹#›</a:t>
            </a:fld>
            <a:endParaRPr lang="en-CA">
              <a:solidFill>
                <a:srgbClr val="A5AB81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898572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E5A7E82F-2D3E-44DF-93A3-1D7000E0D536}" type="datetimeFigureOut">
              <a:rPr lang="en-US" smtClean="0"/>
              <a:pPr/>
              <a:t>4/8/2016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2A140-AD59-42A0-906A-2806ECF870A9}" type="slidenum">
              <a:rPr lang="en-CA" smtClean="0">
                <a:solidFill>
                  <a:srgbClr val="A5AB81">
                    <a:shade val="75000"/>
                  </a:srgbClr>
                </a:solidFill>
              </a:rPr>
              <a:pPr/>
              <a:t>‹#›</a:t>
            </a:fld>
            <a:endParaRPr lang="en-CA">
              <a:solidFill>
                <a:srgbClr val="A5AB81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49337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E82F-2D3E-44DF-93A3-1D7000E0D536}" type="datetimeFigureOut">
              <a:rPr lang="en-US" smtClean="0"/>
              <a:pPr/>
              <a:t>4/8/2016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CA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D552A140-AD59-42A0-906A-2806ECF870A9}" type="slidenum">
              <a:rPr lang="en-CA" smtClean="0">
                <a:solidFill>
                  <a:srgbClr val="A5AB81">
                    <a:shade val="75000"/>
                  </a:srgbClr>
                </a:solidFill>
              </a:rPr>
              <a:pPr/>
              <a:t>‹#›</a:t>
            </a:fld>
            <a:endParaRPr lang="en-CA">
              <a:solidFill>
                <a:srgbClr val="A5AB81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54002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E82F-2D3E-44DF-93A3-1D7000E0D536}" type="datetimeFigureOut">
              <a:rPr lang="en-US" smtClean="0"/>
              <a:pPr/>
              <a:t>4/8/2016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D552A140-AD59-42A0-906A-2806ECF870A9}" type="slidenum">
              <a:rPr lang="en-CA" smtClean="0">
                <a:solidFill>
                  <a:srgbClr val="A5AB81">
                    <a:shade val="75000"/>
                  </a:srgbClr>
                </a:solidFill>
              </a:rPr>
              <a:pPr/>
              <a:t>‹#›</a:t>
            </a:fld>
            <a:endParaRPr lang="en-CA">
              <a:solidFill>
                <a:srgbClr val="A5AB81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8979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E82F-2D3E-44DF-93A3-1D7000E0D536}" type="datetimeFigureOut">
              <a:rPr lang="en-US" smtClean="0"/>
              <a:pPr/>
              <a:t>4/8/2016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52A140-AD59-42A0-906A-2806ECF870A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32071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52A140-AD59-42A0-906A-2806ECF870A9}" type="slidenum">
              <a:rPr lang="en-CA" smtClean="0">
                <a:solidFill>
                  <a:srgbClr val="A5AB81">
                    <a:shade val="75000"/>
                  </a:srgbClr>
                </a:solidFill>
              </a:rPr>
              <a:pPr/>
              <a:t>‹#›</a:t>
            </a:fld>
            <a:endParaRPr lang="en-CA">
              <a:solidFill>
                <a:srgbClr val="A5AB81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E82F-2D3E-44DF-93A3-1D7000E0D536}" type="datetimeFigureOut">
              <a:rPr lang="en-US" smtClean="0"/>
              <a:pPr/>
              <a:t>4/8/2016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2949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E82F-2D3E-44DF-93A3-1D7000E0D536}" type="datetimeFigureOut">
              <a:rPr lang="en-US" smtClean="0"/>
              <a:pPr/>
              <a:t>4/8/2016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D552A140-AD59-42A0-906A-2806ECF870A9}" type="slidenum">
              <a:rPr lang="en-CA" smtClean="0">
                <a:solidFill>
                  <a:srgbClr val="A5AB81">
                    <a:shade val="75000"/>
                  </a:srgbClr>
                </a:solidFill>
              </a:rPr>
              <a:pPr/>
              <a:t>‹#›</a:t>
            </a:fld>
            <a:endParaRPr lang="en-CA">
              <a:solidFill>
                <a:srgbClr val="A5AB81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92643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D552A140-AD59-42A0-906A-2806ECF870A9}" type="slidenum">
              <a:rPr lang="en-CA" smtClean="0">
                <a:solidFill>
                  <a:srgbClr val="A5AB81">
                    <a:shade val="75000"/>
                  </a:srgbClr>
                </a:solidFill>
              </a:rPr>
              <a:pPr/>
              <a:t>‹#›</a:t>
            </a:fld>
            <a:endParaRPr lang="en-CA">
              <a:solidFill>
                <a:srgbClr val="A5AB81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5A7E82F-2D3E-44DF-93A3-1D7000E0D536}" type="datetimeFigureOut">
              <a:rPr lang="en-US" smtClean="0"/>
              <a:pPr/>
              <a:t>4/8/2016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46074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E82F-2D3E-44DF-93A3-1D7000E0D536}" type="datetimeFigureOut">
              <a:rPr lang="en-US" smtClean="0"/>
              <a:pPr/>
              <a:t>4/8/2016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2A140-AD59-42A0-906A-2806ECF870A9}" type="slidenum">
              <a:rPr lang="en-CA" smtClean="0">
                <a:solidFill>
                  <a:srgbClr val="A5AB81">
                    <a:shade val="75000"/>
                  </a:srgbClr>
                </a:solidFill>
              </a:rPr>
              <a:pPr/>
              <a:t>‹#›</a:t>
            </a:fld>
            <a:endParaRPr lang="en-CA">
              <a:solidFill>
                <a:srgbClr val="A5AB81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1418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D552A140-AD59-42A0-906A-2806ECF870A9}" type="slidenum">
              <a:rPr lang="en-CA" smtClean="0">
                <a:solidFill>
                  <a:srgbClr val="A5AB81">
                    <a:shade val="75000"/>
                  </a:srgbClr>
                </a:solidFill>
              </a:rPr>
              <a:pPr/>
              <a:t>‹#›</a:t>
            </a:fld>
            <a:endParaRPr lang="en-CA">
              <a:solidFill>
                <a:srgbClr val="A5AB81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E82F-2D3E-44DF-93A3-1D7000E0D536}" type="datetimeFigureOut">
              <a:rPr lang="en-US" smtClean="0"/>
              <a:pPr/>
              <a:t>4/8/2016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900928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E82F-2D3E-44DF-93A3-1D7000E0D536}" type="datetimeFigureOut">
              <a:rPr lang="en-US" smtClean="0"/>
              <a:pPr/>
              <a:t>4/8/2016</a:t>
            </a:fld>
            <a:endParaRPr lang="en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52A140-AD59-42A0-906A-2806ECF870A9}" type="slidenum">
              <a:rPr lang="en-CA" smtClean="0">
                <a:solidFill>
                  <a:srgbClr val="A5AB81">
                    <a:shade val="75000"/>
                  </a:srgbClr>
                </a:solidFill>
              </a:rPr>
              <a:pPr/>
              <a:t>‹#›</a:t>
            </a:fld>
            <a:endParaRPr lang="en-CA">
              <a:solidFill>
                <a:srgbClr val="A5AB81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42001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E5A7E82F-2D3E-44DF-93A3-1D7000E0D536}" type="datetimeFigureOut">
              <a:rPr lang="en-US" smtClean="0"/>
              <a:pPr/>
              <a:t>4/8/2016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2A140-AD59-42A0-906A-2806ECF870A9}" type="slidenum">
              <a:rPr lang="en-CA" smtClean="0">
                <a:solidFill>
                  <a:srgbClr val="A5AB81">
                    <a:shade val="75000"/>
                  </a:srgbClr>
                </a:solidFill>
              </a:rPr>
              <a:pPr/>
              <a:t>‹#›</a:t>
            </a:fld>
            <a:endParaRPr lang="en-CA">
              <a:solidFill>
                <a:srgbClr val="A5AB81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88835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E82F-2D3E-44DF-93A3-1D7000E0D536}" type="datetimeFigureOut">
              <a:rPr lang="en-US" smtClean="0"/>
              <a:pPr/>
              <a:t>4/8/2016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CA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D552A140-AD59-42A0-906A-2806ECF870A9}" type="slidenum">
              <a:rPr lang="en-CA" smtClean="0">
                <a:solidFill>
                  <a:srgbClr val="A5AB81">
                    <a:shade val="75000"/>
                  </a:srgbClr>
                </a:solidFill>
              </a:rPr>
              <a:pPr/>
              <a:t>‹#›</a:t>
            </a:fld>
            <a:endParaRPr lang="en-CA">
              <a:solidFill>
                <a:srgbClr val="A5AB81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605372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E82F-2D3E-44DF-93A3-1D7000E0D536}" type="datetimeFigureOut">
              <a:rPr lang="en-US" smtClean="0"/>
              <a:pPr/>
              <a:t>4/8/2016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D552A140-AD59-42A0-906A-2806ECF870A9}" type="slidenum">
              <a:rPr lang="en-CA" smtClean="0">
                <a:solidFill>
                  <a:srgbClr val="A5AB81">
                    <a:shade val="75000"/>
                  </a:srgbClr>
                </a:solidFill>
              </a:rPr>
              <a:pPr/>
              <a:t>‹#›</a:t>
            </a:fld>
            <a:endParaRPr lang="en-CA">
              <a:solidFill>
                <a:srgbClr val="A5AB81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767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E82F-2D3E-44DF-93A3-1D7000E0D536}" type="datetimeFigureOut">
              <a:rPr lang="en-US" smtClean="0"/>
              <a:pPr/>
              <a:t>4/8/2016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52A140-AD59-42A0-906A-2806ECF870A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1195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52A140-AD59-42A0-906A-2806ECF870A9}" type="slidenum">
              <a:rPr lang="en-CA" smtClean="0">
                <a:solidFill>
                  <a:srgbClr val="A5AB81">
                    <a:shade val="75000"/>
                  </a:srgbClr>
                </a:solidFill>
              </a:rPr>
              <a:pPr/>
              <a:t>‹#›</a:t>
            </a:fld>
            <a:endParaRPr lang="en-CA">
              <a:solidFill>
                <a:srgbClr val="A5AB81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E82F-2D3E-44DF-93A3-1D7000E0D536}" type="datetimeFigureOut">
              <a:rPr lang="en-US" smtClean="0"/>
              <a:pPr/>
              <a:t>4/8/2016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5192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D552A140-AD59-42A0-906A-2806ECF870A9}" type="slidenum">
              <a:rPr lang="en-CA" smtClean="0">
                <a:solidFill>
                  <a:srgbClr val="A5AB81">
                    <a:shade val="75000"/>
                  </a:srgbClr>
                </a:solidFill>
              </a:rPr>
              <a:pPr/>
              <a:t>‹#›</a:t>
            </a:fld>
            <a:endParaRPr lang="en-CA">
              <a:solidFill>
                <a:srgbClr val="A5AB81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5A7E82F-2D3E-44DF-93A3-1D7000E0D536}" type="datetimeFigureOut">
              <a:rPr lang="en-US" smtClean="0"/>
              <a:pPr/>
              <a:t>4/8/2016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7733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5A7E82F-2D3E-44DF-93A3-1D7000E0D536}" type="datetimeFigureOut">
              <a:rPr lang="en-US" smtClean="0"/>
              <a:pPr/>
              <a:t>4/8/2016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52A140-AD59-42A0-906A-2806ECF870A9}" type="slidenum">
              <a:rPr lang="en-CA" smtClean="0">
                <a:solidFill>
                  <a:srgbClr val="A5AB81">
                    <a:shade val="75000"/>
                  </a:srgbClr>
                </a:solidFill>
              </a:rPr>
              <a:pPr/>
              <a:t>‹#›</a:t>
            </a:fld>
            <a:endParaRPr lang="en-CA">
              <a:solidFill>
                <a:srgbClr val="A5AB81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78658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5A7E82F-2D3E-44DF-93A3-1D7000E0D536}" type="datetimeFigureOut">
              <a:rPr lang="en-US" smtClean="0"/>
              <a:pPr/>
              <a:t>4/8/2016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52A140-AD59-42A0-906A-2806ECF870A9}" type="slidenum">
              <a:rPr lang="en-CA" smtClean="0">
                <a:solidFill>
                  <a:srgbClr val="A5AB81">
                    <a:shade val="75000"/>
                  </a:srgbClr>
                </a:solidFill>
              </a:rPr>
              <a:pPr/>
              <a:t>‹#›</a:t>
            </a:fld>
            <a:endParaRPr lang="en-CA">
              <a:solidFill>
                <a:srgbClr val="A5AB81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9746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precipitation</a:t>
            </a:r>
            <a:endParaRPr lang="en-CA" dirty="0" smtClean="0"/>
          </a:p>
          <a:p>
            <a:r>
              <a:rPr lang="en-CA" dirty="0" smtClean="0"/>
              <a:t>common </a:t>
            </a:r>
            <a:r>
              <a:rPr lang="en-CA" dirty="0" smtClean="0"/>
              <a:t>ion effect</a:t>
            </a: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Unit 4 Solutions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12985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828800" y="1981200"/>
          <a:ext cx="8504240" cy="2228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060"/>
                <a:gridCol w="2126060"/>
                <a:gridCol w="2126060"/>
                <a:gridCol w="2126060"/>
              </a:tblGrid>
              <a:tr h="557147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.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/>
                        <a:t>Ag</a:t>
                      </a:r>
                      <a:r>
                        <a:rPr lang="en-CA" baseline="30000"/>
                        <a:t>+</a:t>
                      </a:r>
                      <a:endParaRPr lang="en-CA"/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/>
                        <a:t>Cu</a:t>
                      </a:r>
                      <a:r>
                        <a:rPr lang="en-CA" baseline="30000"/>
                        <a:t>2+</a:t>
                      </a:r>
                      <a:endParaRPr lang="en-CA"/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/>
                        <a:t>Mg</a:t>
                      </a:r>
                      <a:r>
                        <a:rPr lang="en-CA" baseline="30000"/>
                        <a:t>2+</a:t>
                      </a:r>
                      <a:endParaRPr lang="en-CA"/>
                    </a:p>
                  </a:txBody>
                  <a:tcPr marL="95250" marR="95250" marT="95250" marB="95250" anchor="ctr"/>
                </a:tc>
              </a:tr>
              <a:tr h="557147">
                <a:tc>
                  <a:txBody>
                    <a:bodyPr/>
                    <a:lstStyle/>
                    <a:p>
                      <a:pPr algn="ctr"/>
                      <a:r>
                        <a:rPr lang="en-CA"/>
                        <a:t>S</a:t>
                      </a:r>
                      <a:r>
                        <a:rPr lang="en-CA" baseline="30000"/>
                        <a:t>2-</a:t>
                      </a:r>
                      <a:endParaRPr lang="en-CA"/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/>
                        <a:t>.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/>
                        <a:t>.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/>
                        <a:t>.</a:t>
                      </a:r>
                    </a:p>
                  </a:txBody>
                  <a:tcPr marL="95250" marR="95250" marT="95250" marB="95250" anchor="ctr"/>
                </a:tc>
              </a:tr>
              <a:tr h="557147">
                <a:tc>
                  <a:txBody>
                    <a:bodyPr/>
                    <a:lstStyle/>
                    <a:p>
                      <a:pPr algn="ctr"/>
                      <a:r>
                        <a:rPr lang="en-CA"/>
                        <a:t>Cl</a:t>
                      </a:r>
                      <a:r>
                        <a:rPr lang="en-CA" baseline="30000"/>
                        <a:t>-</a:t>
                      </a:r>
                      <a:endParaRPr lang="en-CA"/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/>
                        <a:t>.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/>
                        <a:t>.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/>
                        <a:t>.</a:t>
                      </a:r>
                    </a:p>
                  </a:txBody>
                  <a:tcPr marL="95250" marR="95250" marT="95250" marB="95250" anchor="ctr"/>
                </a:tc>
              </a:tr>
              <a:tr h="557147">
                <a:tc>
                  <a:txBody>
                    <a:bodyPr/>
                    <a:lstStyle/>
                    <a:p>
                      <a:pPr algn="ctr"/>
                      <a:r>
                        <a:rPr lang="en-CA"/>
                        <a:t>OH</a:t>
                      </a:r>
                      <a:r>
                        <a:rPr lang="en-CA" baseline="30000"/>
                        <a:t>-</a:t>
                      </a:r>
                      <a:endParaRPr lang="en-CA"/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/>
                        <a:t>.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/>
                        <a:t>.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.</a:t>
                      </a:r>
                    </a:p>
                  </a:txBody>
                  <a:tcPr marL="95250" marR="95250" marT="95250" marB="9525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08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Practice problems 4.3.4</a:t>
            </a:r>
          </a:p>
          <a:p>
            <a:r>
              <a:rPr lang="en-CA" smtClean="0"/>
              <a:t>Assignment 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2528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4.3.4 Precipitation Reactions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Sometimes when two aqueous solutions are mixed together a solid is produced. This solid is called a </a:t>
            </a:r>
            <a:r>
              <a:rPr lang="en-US" b="1" dirty="0" smtClean="0"/>
              <a:t>precipitate</a:t>
            </a:r>
            <a:r>
              <a:rPr lang="en-US" dirty="0" smtClean="0"/>
              <a:t>, and the reaction is known as a </a:t>
            </a:r>
            <a:r>
              <a:rPr lang="en-US" b="1" dirty="0" smtClean="0"/>
              <a:t>precipitation reaction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can use the Solubility Table to predict whether a precipitate will form.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9571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ZnBr</a:t>
            </a:r>
            <a:r>
              <a:rPr lang="en-CA" baseline="-25000" dirty="0" smtClean="0"/>
              <a:t>2 (</a:t>
            </a:r>
            <a:r>
              <a:rPr lang="en-CA" baseline="-25000" dirty="0" err="1" smtClean="0"/>
              <a:t>aq</a:t>
            </a:r>
            <a:r>
              <a:rPr lang="en-CA" baseline="-25000" dirty="0" smtClean="0"/>
              <a:t>)</a:t>
            </a:r>
            <a:r>
              <a:rPr lang="en-CA" dirty="0" smtClean="0"/>
              <a:t> + 2 AgNO</a:t>
            </a:r>
            <a:r>
              <a:rPr lang="en-CA" baseline="-25000" dirty="0" smtClean="0"/>
              <a:t>3 (</a:t>
            </a:r>
            <a:r>
              <a:rPr lang="en-CA" baseline="-25000" dirty="0" err="1" smtClean="0"/>
              <a:t>aq</a:t>
            </a:r>
            <a:r>
              <a:rPr lang="en-CA" baseline="-25000" dirty="0" smtClean="0"/>
              <a:t>)</a:t>
            </a:r>
            <a:r>
              <a:rPr lang="en-CA" dirty="0" smtClean="0"/>
              <a:t> → Zn(NO</a:t>
            </a:r>
            <a:r>
              <a:rPr lang="en-CA" baseline="-25000" dirty="0" smtClean="0"/>
              <a:t>3</a:t>
            </a:r>
            <a:r>
              <a:rPr lang="en-CA" dirty="0" smtClean="0"/>
              <a:t>)</a:t>
            </a:r>
            <a:r>
              <a:rPr lang="en-CA" baseline="-25000" dirty="0" smtClean="0"/>
              <a:t>2</a:t>
            </a:r>
            <a:r>
              <a:rPr lang="en-CA" dirty="0" smtClean="0"/>
              <a:t> + 2 </a:t>
            </a:r>
            <a:r>
              <a:rPr lang="en-CA" dirty="0" err="1" smtClean="0"/>
              <a:t>AgBr</a:t>
            </a:r>
            <a:endParaRPr lang="en-CA" dirty="0" smtClean="0"/>
          </a:p>
          <a:p>
            <a:endParaRPr lang="en-US" dirty="0" smtClean="0"/>
          </a:p>
          <a:p>
            <a:r>
              <a:rPr lang="en-US" dirty="0" smtClean="0"/>
              <a:t>Using your solubility table, determine the states of the products.</a:t>
            </a:r>
            <a:endParaRPr lang="en-US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164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Let’s write our solutions out in long form, remember - anything that is (</a:t>
            </a:r>
            <a:r>
              <a:rPr lang="en-US" dirty="0" err="1" smtClean="0"/>
              <a:t>aq</a:t>
            </a:r>
            <a:r>
              <a:rPr lang="en-US" dirty="0" smtClean="0"/>
              <a:t>) is really present as separate ions. This, however, ONLY applies to aqueous states.</a:t>
            </a:r>
          </a:p>
          <a:p>
            <a:r>
              <a:rPr lang="en-US" dirty="0" smtClean="0"/>
              <a:t>Thus we can rewrite our equation as: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Notice </a:t>
            </a:r>
            <a:r>
              <a:rPr lang="en-US" dirty="0" smtClean="0"/>
              <a:t>that some ions are the same on both sides of the equation, indicating they did not change during the reaction.</a:t>
            </a:r>
          </a:p>
          <a:p>
            <a:r>
              <a:rPr lang="en-US" dirty="0" smtClean="0"/>
              <a:t>Ions that are present in a reaction but do not participate are called </a:t>
            </a:r>
            <a:r>
              <a:rPr lang="en-US" b="1" dirty="0" smtClean="0"/>
              <a:t>spectator ions</a:t>
            </a:r>
            <a:r>
              <a:rPr lang="en-US" dirty="0" smtClean="0"/>
              <a:t>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9314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can remove spectator ions from equations to highlight what changes occurred during a reaction. </a:t>
            </a:r>
          </a:p>
          <a:p>
            <a:r>
              <a:rPr lang="en-US" dirty="0" smtClean="0"/>
              <a:t>Reactions that the spectator ions have been removed are called </a:t>
            </a:r>
            <a:r>
              <a:rPr lang="en-US" b="1" dirty="0" smtClean="0"/>
              <a:t>net ionic equations</a:t>
            </a:r>
            <a:r>
              <a:rPr lang="en-US" dirty="0" smtClean="0"/>
              <a:t>.</a:t>
            </a:r>
          </a:p>
          <a:p>
            <a:r>
              <a:rPr lang="en-CA" dirty="0" smtClean="0"/>
              <a:t>Therefore, for the overall equation:</a:t>
            </a:r>
          </a:p>
          <a:p>
            <a:pPr>
              <a:buNone/>
            </a:pPr>
            <a:r>
              <a:rPr lang="en-CA" dirty="0" smtClean="0"/>
              <a:t>   Zn</a:t>
            </a:r>
            <a:r>
              <a:rPr lang="en-CA" baseline="30000" dirty="0" smtClean="0"/>
              <a:t>2+</a:t>
            </a:r>
            <a:r>
              <a:rPr lang="en-CA" baseline="-25000" dirty="0" smtClean="0"/>
              <a:t>(</a:t>
            </a:r>
            <a:r>
              <a:rPr lang="en-CA" baseline="-25000" dirty="0" err="1" smtClean="0"/>
              <a:t>aq</a:t>
            </a:r>
            <a:r>
              <a:rPr lang="en-CA" baseline="-25000" dirty="0" smtClean="0"/>
              <a:t>)</a:t>
            </a:r>
            <a:r>
              <a:rPr lang="en-CA" dirty="0" smtClean="0"/>
              <a:t> + 2 Br</a:t>
            </a:r>
            <a:r>
              <a:rPr lang="en-CA" baseline="30000" dirty="0" smtClean="0"/>
              <a:t>-</a:t>
            </a:r>
            <a:r>
              <a:rPr lang="en-CA" baseline="-25000" dirty="0" smtClean="0"/>
              <a:t>(</a:t>
            </a:r>
            <a:r>
              <a:rPr lang="en-CA" baseline="-25000" dirty="0" err="1" smtClean="0"/>
              <a:t>aq</a:t>
            </a:r>
            <a:r>
              <a:rPr lang="en-CA" baseline="-25000" dirty="0" smtClean="0"/>
              <a:t>)</a:t>
            </a:r>
            <a:r>
              <a:rPr lang="en-CA" dirty="0" smtClean="0"/>
              <a:t> + 2 Ag</a:t>
            </a:r>
            <a:r>
              <a:rPr lang="en-CA" baseline="30000" dirty="0" smtClean="0"/>
              <a:t>+</a:t>
            </a:r>
            <a:r>
              <a:rPr lang="en-CA" baseline="-25000" dirty="0" smtClean="0"/>
              <a:t>(</a:t>
            </a:r>
            <a:r>
              <a:rPr lang="en-CA" baseline="-25000" dirty="0" err="1" smtClean="0"/>
              <a:t>aq</a:t>
            </a:r>
            <a:r>
              <a:rPr lang="en-CA" baseline="-25000" dirty="0" smtClean="0"/>
              <a:t>)</a:t>
            </a:r>
            <a:r>
              <a:rPr lang="en-CA" dirty="0" smtClean="0"/>
              <a:t> + 2 NO</a:t>
            </a:r>
            <a:r>
              <a:rPr lang="en-CA" baseline="-25000" dirty="0" smtClean="0"/>
              <a:t>3</a:t>
            </a:r>
            <a:r>
              <a:rPr lang="en-CA" baseline="30000" dirty="0" smtClean="0"/>
              <a:t>-</a:t>
            </a:r>
            <a:r>
              <a:rPr lang="en-CA" baseline="-25000" dirty="0" smtClean="0"/>
              <a:t>(</a:t>
            </a:r>
            <a:r>
              <a:rPr lang="en-CA" baseline="-25000" dirty="0" err="1" smtClean="0"/>
              <a:t>aq</a:t>
            </a:r>
            <a:r>
              <a:rPr lang="en-CA" baseline="-25000" dirty="0" smtClean="0"/>
              <a:t>)</a:t>
            </a:r>
            <a:r>
              <a:rPr lang="en-CA" dirty="0" smtClean="0"/>
              <a:t> → Zn</a:t>
            </a:r>
            <a:r>
              <a:rPr lang="en-CA" baseline="30000" dirty="0" smtClean="0"/>
              <a:t>2+</a:t>
            </a:r>
            <a:r>
              <a:rPr lang="en-CA" baseline="-25000" dirty="0" smtClean="0"/>
              <a:t>(</a:t>
            </a:r>
            <a:r>
              <a:rPr lang="en-CA" baseline="-25000" dirty="0" err="1" smtClean="0"/>
              <a:t>aq</a:t>
            </a:r>
            <a:r>
              <a:rPr lang="en-CA" baseline="-25000" dirty="0" smtClean="0"/>
              <a:t>)</a:t>
            </a:r>
            <a:r>
              <a:rPr lang="en-CA" dirty="0" smtClean="0"/>
              <a:t> +  2 NO</a:t>
            </a:r>
            <a:r>
              <a:rPr lang="en-CA" baseline="-25000" dirty="0" smtClean="0"/>
              <a:t>3</a:t>
            </a:r>
            <a:r>
              <a:rPr lang="en-CA" baseline="30000" dirty="0" smtClean="0"/>
              <a:t>-</a:t>
            </a:r>
            <a:r>
              <a:rPr lang="en-CA" baseline="-25000" dirty="0" smtClean="0"/>
              <a:t>(</a:t>
            </a:r>
            <a:r>
              <a:rPr lang="en-CA" baseline="-25000" dirty="0" err="1" smtClean="0"/>
              <a:t>aq</a:t>
            </a:r>
            <a:r>
              <a:rPr lang="en-CA" baseline="-25000" dirty="0" smtClean="0"/>
              <a:t>)</a:t>
            </a:r>
            <a:r>
              <a:rPr lang="en-CA" dirty="0" smtClean="0"/>
              <a:t>+ 2 </a:t>
            </a:r>
            <a:r>
              <a:rPr lang="en-CA" dirty="0" err="1" smtClean="0"/>
              <a:t>AgBr</a:t>
            </a:r>
            <a:r>
              <a:rPr lang="en-CA" baseline="-25000" dirty="0" smtClean="0"/>
              <a:t>(s)</a:t>
            </a:r>
            <a:endParaRPr lang="en-CA" dirty="0" smtClean="0"/>
          </a:p>
          <a:p>
            <a:r>
              <a:rPr lang="en-CA" dirty="0" smtClean="0"/>
              <a:t>The </a:t>
            </a:r>
            <a:r>
              <a:rPr lang="en-CA" b="1" dirty="0" smtClean="0"/>
              <a:t>net ionic equation</a:t>
            </a:r>
            <a:r>
              <a:rPr lang="en-CA" dirty="0" smtClean="0"/>
              <a:t> is:</a:t>
            </a:r>
          </a:p>
          <a:p>
            <a:endParaRPr lang="en-US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9702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Keep in mind that a reaction does not always  take place.</a:t>
            </a:r>
          </a:p>
          <a:p>
            <a:r>
              <a:rPr lang="en-US" dirty="0" smtClean="0"/>
              <a:t>Let's look at what happens when we mix solutions of Mg(CH</a:t>
            </a:r>
            <a:r>
              <a:rPr lang="en-US" baseline="-25000" dirty="0" smtClean="0"/>
              <a:t>3</a:t>
            </a:r>
            <a:r>
              <a:rPr lang="en-US" dirty="0" smtClean="0"/>
              <a:t>COO)</a:t>
            </a:r>
            <a:r>
              <a:rPr lang="en-US" baseline="-25000" dirty="0" smtClean="0"/>
              <a:t>2</a:t>
            </a:r>
            <a:r>
              <a:rPr lang="en-US" dirty="0" smtClean="0"/>
              <a:t> and (NH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.</a:t>
            </a:r>
          </a:p>
          <a:p>
            <a:r>
              <a:rPr lang="en-US" dirty="0" smtClean="0"/>
              <a:t>Write a </a:t>
            </a:r>
            <a:r>
              <a:rPr lang="en-US" b="1" dirty="0" smtClean="0"/>
              <a:t>balanced </a:t>
            </a:r>
            <a:r>
              <a:rPr lang="en-US" dirty="0" smtClean="0"/>
              <a:t>equation and predict if the products. Then predict the physical states of the products (reactants are aq</a:t>
            </a:r>
            <a:r>
              <a:rPr lang="en-US" dirty="0" smtClean="0"/>
              <a:t>.)</a:t>
            </a:r>
          </a:p>
          <a:p>
            <a:endParaRPr lang="en-US" dirty="0" smtClean="0"/>
          </a:p>
          <a:p>
            <a:r>
              <a:rPr lang="en-US" dirty="0" smtClean="0"/>
              <a:t>Mg(CH</a:t>
            </a:r>
            <a:r>
              <a:rPr lang="en-US" baseline="-25000" dirty="0" smtClean="0"/>
              <a:t>3</a:t>
            </a:r>
            <a:r>
              <a:rPr lang="en-US" dirty="0" smtClean="0"/>
              <a:t>COO)</a:t>
            </a:r>
            <a:r>
              <a:rPr lang="en-US" baseline="-25000" dirty="0" smtClean="0"/>
              <a:t>2 (</a:t>
            </a:r>
            <a:r>
              <a:rPr lang="en-US" baseline="-25000" dirty="0" err="1" smtClean="0"/>
              <a:t>aq</a:t>
            </a:r>
            <a:r>
              <a:rPr lang="en-US" baseline="-25000" dirty="0" smtClean="0"/>
              <a:t>)</a:t>
            </a:r>
            <a:r>
              <a:rPr lang="en-US" dirty="0" smtClean="0"/>
              <a:t> + (NH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 (</a:t>
            </a:r>
            <a:r>
              <a:rPr lang="en-US" baseline="-25000" dirty="0" err="1" smtClean="0"/>
              <a:t>aq</a:t>
            </a:r>
            <a:r>
              <a:rPr lang="en-US" baseline="-25000" dirty="0" smtClean="0"/>
              <a:t>)</a:t>
            </a:r>
            <a:r>
              <a:rPr lang="en-US" dirty="0" smtClean="0"/>
              <a:t>→ 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54196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Selective Precipitation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Knowledge of precipitation reactions also allows us to use selective precipitation to separate mixtures of ions.</a:t>
            </a:r>
          </a:p>
          <a:p>
            <a:r>
              <a:rPr lang="en-US" dirty="0" smtClean="0"/>
              <a:t>For example . . .</a:t>
            </a:r>
          </a:p>
          <a:p>
            <a:r>
              <a:rPr lang="en-US" dirty="0" smtClean="0"/>
              <a:t>We have a solution that contains the following </a:t>
            </a:r>
            <a:r>
              <a:rPr lang="en-US" dirty="0" err="1" smtClean="0"/>
              <a:t>cations</a:t>
            </a:r>
            <a:r>
              <a:rPr lang="en-US" dirty="0" smtClean="0"/>
              <a:t>:</a:t>
            </a:r>
          </a:p>
          <a:p>
            <a:r>
              <a:rPr lang="en-US" dirty="0" smtClean="0"/>
              <a:t>Ag</a:t>
            </a:r>
            <a:r>
              <a:rPr lang="en-US" baseline="30000" dirty="0" smtClean="0"/>
              <a:t>+</a:t>
            </a:r>
            <a:r>
              <a:rPr lang="en-US" dirty="0" smtClean="0"/>
              <a:t>, Cu</a:t>
            </a:r>
            <a:r>
              <a:rPr lang="en-US" baseline="30000" dirty="0" smtClean="0"/>
              <a:t>2+</a:t>
            </a:r>
            <a:r>
              <a:rPr lang="en-US" dirty="0" smtClean="0"/>
              <a:t>, and Mg</a:t>
            </a:r>
            <a:r>
              <a:rPr lang="en-US" baseline="30000" dirty="0" smtClean="0"/>
              <a:t>2+</a:t>
            </a:r>
            <a:r>
              <a:rPr lang="en-US" dirty="0" smtClean="0"/>
              <a:t> ; each of these </a:t>
            </a:r>
            <a:r>
              <a:rPr lang="en-US" dirty="0" err="1" smtClean="0"/>
              <a:t>cations</a:t>
            </a:r>
            <a:r>
              <a:rPr lang="en-US" dirty="0" smtClean="0"/>
              <a:t> is associated with nitrate ions, NO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r>
              <a:rPr lang="en-US" dirty="0" smtClean="0"/>
              <a:t>. </a:t>
            </a:r>
          </a:p>
          <a:p>
            <a:r>
              <a:rPr lang="en-US" dirty="0" smtClean="0"/>
              <a:t>Compounds containing nitrate are ALWAYS soluble. So the nitrate ions will remain spectator ions, so we will not need to consider them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5015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We wish to isolate each ion by causing each one  to precipitate out of solution. Once a solid forms, we can filter the solid precipitate out, leaving the other ions in solution. </a:t>
            </a:r>
          </a:p>
          <a:p>
            <a:r>
              <a:rPr lang="en-US" dirty="0"/>
              <a:t>We are given the following solutions to use: </a:t>
            </a:r>
          </a:p>
          <a:p>
            <a:r>
              <a:rPr lang="en-US" dirty="0"/>
              <a:t>Na</a:t>
            </a:r>
            <a:r>
              <a:rPr lang="en-US" baseline="-25000" dirty="0"/>
              <a:t>2</a:t>
            </a:r>
            <a:r>
              <a:rPr lang="en-US" dirty="0"/>
              <a:t>S, </a:t>
            </a:r>
            <a:r>
              <a:rPr lang="en-US" dirty="0" err="1"/>
              <a:t>NaCl</a:t>
            </a:r>
            <a:r>
              <a:rPr lang="en-US" dirty="0"/>
              <a:t>, and </a:t>
            </a:r>
            <a:r>
              <a:rPr lang="en-US" dirty="0" err="1"/>
              <a:t>NaOH</a:t>
            </a:r>
            <a:r>
              <a:rPr lang="en-US" dirty="0" smtClean="0"/>
              <a:t>.</a:t>
            </a:r>
          </a:p>
          <a:p>
            <a:r>
              <a:rPr lang="en-US" dirty="0"/>
              <a:t>Sodium ions, Na</a:t>
            </a:r>
            <a:r>
              <a:rPr lang="en-US" baseline="30000" dirty="0"/>
              <a:t>+</a:t>
            </a:r>
            <a:r>
              <a:rPr lang="en-US" dirty="0"/>
              <a:t>, always form soluble compounds. So Na</a:t>
            </a:r>
            <a:r>
              <a:rPr lang="en-US" baseline="30000" dirty="0"/>
              <a:t>+</a:t>
            </a:r>
            <a:r>
              <a:rPr lang="en-US" dirty="0"/>
              <a:t> will remain as a spectator ion . So we are given solutions of the following anions:</a:t>
            </a:r>
          </a:p>
          <a:p>
            <a:r>
              <a:rPr lang="en-US" dirty="0"/>
              <a:t>S</a:t>
            </a:r>
            <a:r>
              <a:rPr lang="en-US" baseline="30000" dirty="0"/>
              <a:t>2-</a:t>
            </a:r>
            <a:r>
              <a:rPr lang="en-US" dirty="0"/>
              <a:t>, Cl</a:t>
            </a:r>
            <a:r>
              <a:rPr lang="en-US" baseline="30000" dirty="0"/>
              <a:t>-</a:t>
            </a:r>
            <a:r>
              <a:rPr lang="en-US" dirty="0"/>
              <a:t>, and OH</a:t>
            </a:r>
            <a:r>
              <a:rPr lang="en-US" baseline="30000" dirty="0"/>
              <a:t>-</a:t>
            </a:r>
            <a:endParaRPr lang="en-US" dirty="0"/>
          </a:p>
          <a:p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24576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</a:t>
            </a:r>
            <a:r>
              <a:rPr lang="en-US" dirty="0" smtClean="0"/>
              <a:t>add these one at a time to our cation mixture. We need to determine the order  so that we have ONE AND ONLY ONE precipitate occur each addition, removing one of the </a:t>
            </a:r>
            <a:r>
              <a:rPr lang="en-US" dirty="0" err="1" smtClean="0"/>
              <a:t>cations</a:t>
            </a:r>
            <a:r>
              <a:rPr lang="en-US" dirty="0" smtClean="0"/>
              <a:t> from the solution. Then continue until all </a:t>
            </a:r>
            <a:r>
              <a:rPr lang="en-US" dirty="0" err="1" smtClean="0"/>
              <a:t>cations</a:t>
            </a:r>
            <a:r>
              <a:rPr lang="en-US" dirty="0" smtClean="0"/>
              <a:t> are isolated.</a:t>
            </a:r>
          </a:p>
          <a:p>
            <a:r>
              <a:rPr lang="en-US" dirty="0" smtClean="0"/>
              <a:t>Prepare a chart, with the </a:t>
            </a:r>
            <a:r>
              <a:rPr lang="en-US" dirty="0" err="1" smtClean="0"/>
              <a:t>cations</a:t>
            </a:r>
            <a:r>
              <a:rPr lang="en-US" dirty="0" smtClean="0"/>
              <a:t> we need to separate along one axis and anions along the other axis: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1882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ivic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562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Georgia</vt:lpstr>
      <vt:lpstr>Wingdings</vt:lpstr>
      <vt:lpstr>Wingdings 2</vt:lpstr>
      <vt:lpstr>Civic</vt:lpstr>
      <vt:lpstr>1_Civic</vt:lpstr>
      <vt:lpstr>Unit 4 Solutions</vt:lpstr>
      <vt:lpstr>4.3.4 Precipitation Reactions</vt:lpstr>
      <vt:lpstr>Example</vt:lpstr>
      <vt:lpstr>PowerPoint Presentation</vt:lpstr>
      <vt:lpstr>PowerPoint Presentation</vt:lpstr>
      <vt:lpstr>PowerPoint Presentation</vt:lpstr>
      <vt:lpstr>Selective Precipitation</vt:lpstr>
      <vt:lpstr>PowerPoint Presentation</vt:lpstr>
      <vt:lpstr>PowerPoint Presentation</vt:lpstr>
      <vt:lpstr>PowerPoint Presentation</vt:lpstr>
      <vt:lpstr>PowerPoint Presentation</vt:lpstr>
    </vt:vector>
  </TitlesOfParts>
  <Company>PSSD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4 Solutions</dc:title>
  <dc:creator>Erin Hill</dc:creator>
  <cp:lastModifiedBy>Erin Hill</cp:lastModifiedBy>
  <cp:revision>2</cp:revision>
  <dcterms:created xsi:type="dcterms:W3CDTF">2016-04-08T17:43:34Z</dcterms:created>
  <dcterms:modified xsi:type="dcterms:W3CDTF">2016-04-08T17:54:12Z</dcterms:modified>
</cp:coreProperties>
</file>